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9" r:id="rId1"/>
  </p:sldMasterIdLst>
  <p:notesMasterIdLst>
    <p:notesMasterId r:id="rId9"/>
  </p:notesMasterIdLst>
  <p:handoutMasterIdLst>
    <p:handoutMasterId r:id="rId10"/>
  </p:handoutMasterIdLst>
  <p:sldIdLst>
    <p:sldId id="256" r:id="rId2"/>
    <p:sldId id="358" r:id="rId3"/>
    <p:sldId id="363" r:id="rId4"/>
    <p:sldId id="362" r:id="rId5"/>
    <p:sldId id="365" r:id="rId6"/>
    <p:sldId id="361" r:id="rId7"/>
    <p:sldId id="364" r:id="rId8"/>
  </p:sldIdLst>
  <p:sldSz cx="9144000" cy="6858000" type="screen4x3"/>
  <p:notesSz cx="7004050" cy="9247188"/>
  <p:defaultTextStyle>
    <a:defPPr>
      <a:defRPr lang="en-US"/>
    </a:defPPr>
    <a:lvl1pPr algn="l" rtl="0" fontAlgn="base">
      <a:spcBef>
        <a:spcPct val="0"/>
      </a:spcBef>
      <a:spcAft>
        <a:spcPct val="0"/>
      </a:spcAft>
      <a:defRPr kern="1200">
        <a:solidFill>
          <a:schemeClr val="tx1"/>
        </a:solidFill>
        <a:latin typeface="Verdana" pitchFamily="34" charset="0"/>
        <a:ea typeface="+mn-ea"/>
        <a:cs typeface="Arial" charset="0"/>
      </a:defRPr>
    </a:lvl1pPr>
    <a:lvl2pPr marL="457200" algn="l" rtl="0" fontAlgn="base">
      <a:spcBef>
        <a:spcPct val="0"/>
      </a:spcBef>
      <a:spcAft>
        <a:spcPct val="0"/>
      </a:spcAft>
      <a:defRPr kern="1200">
        <a:solidFill>
          <a:schemeClr val="tx1"/>
        </a:solidFill>
        <a:latin typeface="Verdana" pitchFamily="34" charset="0"/>
        <a:ea typeface="+mn-ea"/>
        <a:cs typeface="Arial" charset="0"/>
      </a:defRPr>
    </a:lvl2pPr>
    <a:lvl3pPr marL="914400" algn="l" rtl="0" fontAlgn="base">
      <a:spcBef>
        <a:spcPct val="0"/>
      </a:spcBef>
      <a:spcAft>
        <a:spcPct val="0"/>
      </a:spcAft>
      <a:defRPr kern="1200">
        <a:solidFill>
          <a:schemeClr val="tx1"/>
        </a:solidFill>
        <a:latin typeface="Verdana" pitchFamily="34" charset="0"/>
        <a:ea typeface="+mn-ea"/>
        <a:cs typeface="Arial" charset="0"/>
      </a:defRPr>
    </a:lvl3pPr>
    <a:lvl4pPr marL="1371600" algn="l" rtl="0" fontAlgn="base">
      <a:spcBef>
        <a:spcPct val="0"/>
      </a:spcBef>
      <a:spcAft>
        <a:spcPct val="0"/>
      </a:spcAft>
      <a:defRPr kern="1200">
        <a:solidFill>
          <a:schemeClr val="tx1"/>
        </a:solidFill>
        <a:latin typeface="Verdana" pitchFamily="34" charset="0"/>
        <a:ea typeface="+mn-ea"/>
        <a:cs typeface="Arial" charset="0"/>
      </a:defRPr>
    </a:lvl4pPr>
    <a:lvl5pPr marL="1828800" algn="l" rtl="0" fontAlgn="base">
      <a:spcBef>
        <a:spcPct val="0"/>
      </a:spcBef>
      <a:spcAft>
        <a:spcPct val="0"/>
      </a:spcAft>
      <a:defRPr kern="1200">
        <a:solidFill>
          <a:schemeClr val="tx1"/>
        </a:solidFill>
        <a:latin typeface="Verdana" pitchFamily="34" charset="0"/>
        <a:ea typeface="+mn-ea"/>
        <a:cs typeface="Arial" charset="0"/>
      </a:defRPr>
    </a:lvl5pPr>
    <a:lvl6pPr marL="2286000" algn="l" defTabSz="914400" rtl="0" eaLnBrk="1" latinLnBrk="0" hangingPunct="1">
      <a:defRPr kern="1200">
        <a:solidFill>
          <a:schemeClr val="tx1"/>
        </a:solidFill>
        <a:latin typeface="Verdana" pitchFamily="34" charset="0"/>
        <a:ea typeface="+mn-ea"/>
        <a:cs typeface="Arial" charset="0"/>
      </a:defRPr>
    </a:lvl6pPr>
    <a:lvl7pPr marL="2743200" algn="l" defTabSz="914400" rtl="0" eaLnBrk="1" latinLnBrk="0" hangingPunct="1">
      <a:defRPr kern="1200">
        <a:solidFill>
          <a:schemeClr val="tx1"/>
        </a:solidFill>
        <a:latin typeface="Verdana" pitchFamily="34" charset="0"/>
        <a:ea typeface="+mn-ea"/>
        <a:cs typeface="Arial" charset="0"/>
      </a:defRPr>
    </a:lvl7pPr>
    <a:lvl8pPr marL="3200400" algn="l" defTabSz="914400" rtl="0" eaLnBrk="1" latinLnBrk="0" hangingPunct="1">
      <a:defRPr kern="1200">
        <a:solidFill>
          <a:schemeClr val="tx1"/>
        </a:solidFill>
        <a:latin typeface="Verdana" pitchFamily="34" charset="0"/>
        <a:ea typeface="+mn-ea"/>
        <a:cs typeface="Arial" charset="0"/>
      </a:defRPr>
    </a:lvl8pPr>
    <a:lvl9pPr marL="3657600" algn="l" defTabSz="914400" rtl="0" eaLnBrk="1" latinLnBrk="0" hangingPunct="1">
      <a:defRPr kern="1200">
        <a:solidFill>
          <a:schemeClr val="tx1"/>
        </a:solidFill>
        <a:latin typeface="Verdana"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FF00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9" autoAdjust="0"/>
    <p:restoredTop sz="90920" autoAdjust="0"/>
  </p:normalViewPr>
  <p:slideViewPr>
    <p:cSldViewPr>
      <p:cViewPr varScale="1">
        <p:scale>
          <a:sx n="55" d="100"/>
          <a:sy n="55" d="100"/>
        </p:scale>
        <p:origin x="-84" y="-684"/>
      </p:cViewPr>
      <p:guideLst>
        <p:guide orient="horz" pos="2160"/>
        <p:guide pos="2880"/>
      </p:guideLst>
    </p:cSldViewPr>
  </p:slideViewPr>
  <p:outlineViewPr>
    <p:cViewPr>
      <p:scale>
        <a:sx n="33" d="100"/>
        <a:sy n="33" d="100"/>
      </p:scale>
      <p:origin x="0" y="768"/>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42" name="Rectangle 2"/>
          <p:cNvSpPr>
            <a:spLocks noGrp="1" noChangeArrowheads="1"/>
          </p:cNvSpPr>
          <p:nvPr>
            <p:ph type="hdr" sz="quarter"/>
          </p:nvPr>
        </p:nvSpPr>
        <p:spPr bwMode="auto">
          <a:xfrm>
            <a:off x="0" y="0"/>
            <a:ext cx="3035300" cy="461963"/>
          </a:xfrm>
          <a:prstGeom prst="rect">
            <a:avLst/>
          </a:prstGeom>
          <a:noFill/>
          <a:ln w="9525">
            <a:noFill/>
            <a:miter lim="800000"/>
            <a:headEnd/>
            <a:tailEnd/>
          </a:ln>
          <a:effectLst/>
        </p:spPr>
        <p:txBody>
          <a:bodyPr vert="horz" wrap="square" lIns="92857" tIns="46429" rIns="92857" bIns="46429" numCol="1" anchor="t" anchorCtr="0" compatLnSpc="1">
            <a:prstTxWarp prst="textNoShape">
              <a:avLst/>
            </a:prstTxWarp>
          </a:bodyPr>
          <a:lstStyle>
            <a:lvl1pPr defTabSz="928688">
              <a:defRPr sz="1200">
                <a:latin typeface="Arial" charset="0"/>
              </a:defRPr>
            </a:lvl1pPr>
          </a:lstStyle>
          <a:p>
            <a:pPr>
              <a:defRPr/>
            </a:pPr>
            <a:endParaRPr lang="en-US"/>
          </a:p>
        </p:txBody>
      </p:sp>
      <p:sp>
        <p:nvSpPr>
          <p:cNvPr id="61443" name="Rectangle 3"/>
          <p:cNvSpPr>
            <a:spLocks noGrp="1" noChangeArrowheads="1"/>
          </p:cNvSpPr>
          <p:nvPr>
            <p:ph type="dt" sz="quarter" idx="1"/>
          </p:nvPr>
        </p:nvSpPr>
        <p:spPr bwMode="auto">
          <a:xfrm>
            <a:off x="3967163" y="0"/>
            <a:ext cx="3035300" cy="461963"/>
          </a:xfrm>
          <a:prstGeom prst="rect">
            <a:avLst/>
          </a:prstGeom>
          <a:noFill/>
          <a:ln w="9525">
            <a:noFill/>
            <a:miter lim="800000"/>
            <a:headEnd/>
            <a:tailEnd/>
          </a:ln>
          <a:effectLst/>
        </p:spPr>
        <p:txBody>
          <a:bodyPr vert="horz" wrap="square" lIns="92857" tIns="46429" rIns="92857" bIns="46429" numCol="1" anchor="t" anchorCtr="0" compatLnSpc="1">
            <a:prstTxWarp prst="textNoShape">
              <a:avLst/>
            </a:prstTxWarp>
          </a:bodyPr>
          <a:lstStyle>
            <a:lvl1pPr algn="r" defTabSz="928688">
              <a:defRPr sz="1200">
                <a:latin typeface="Arial" charset="0"/>
              </a:defRPr>
            </a:lvl1pPr>
          </a:lstStyle>
          <a:p>
            <a:pPr>
              <a:defRPr/>
            </a:pPr>
            <a:endParaRPr lang="en-US"/>
          </a:p>
        </p:txBody>
      </p:sp>
      <p:sp>
        <p:nvSpPr>
          <p:cNvPr id="61444" name="Rectangle 4"/>
          <p:cNvSpPr>
            <a:spLocks noGrp="1" noChangeArrowheads="1"/>
          </p:cNvSpPr>
          <p:nvPr>
            <p:ph type="ftr" sz="quarter" idx="2"/>
          </p:nvPr>
        </p:nvSpPr>
        <p:spPr bwMode="auto">
          <a:xfrm>
            <a:off x="0" y="8783638"/>
            <a:ext cx="3035300" cy="461962"/>
          </a:xfrm>
          <a:prstGeom prst="rect">
            <a:avLst/>
          </a:prstGeom>
          <a:noFill/>
          <a:ln w="9525">
            <a:noFill/>
            <a:miter lim="800000"/>
            <a:headEnd/>
            <a:tailEnd/>
          </a:ln>
          <a:effectLst/>
        </p:spPr>
        <p:txBody>
          <a:bodyPr vert="horz" wrap="square" lIns="92857" tIns="46429" rIns="92857" bIns="46429" numCol="1" anchor="b" anchorCtr="0" compatLnSpc="1">
            <a:prstTxWarp prst="textNoShape">
              <a:avLst/>
            </a:prstTxWarp>
          </a:bodyPr>
          <a:lstStyle>
            <a:lvl1pPr defTabSz="928688">
              <a:defRPr sz="1200">
                <a:latin typeface="Arial" charset="0"/>
              </a:defRPr>
            </a:lvl1pPr>
          </a:lstStyle>
          <a:p>
            <a:pPr>
              <a:defRPr/>
            </a:pPr>
            <a:endParaRPr lang="en-US"/>
          </a:p>
        </p:txBody>
      </p:sp>
      <p:sp>
        <p:nvSpPr>
          <p:cNvPr id="61445" name="Rectangle 5"/>
          <p:cNvSpPr>
            <a:spLocks noGrp="1" noChangeArrowheads="1"/>
          </p:cNvSpPr>
          <p:nvPr>
            <p:ph type="sldNum" sz="quarter" idx="3"/>
          </p:nvPr>
        </p:nvSpPr>
        <p:spPr bwMode="auto">
          <a:xfrm>
            <a:off x="3967163" y="8783638"/>
            <a:ext cx="3035300" cy="461962"/>
          </a:xfrm>
          <a:prstGeom prst="rect">
            <a:avLst/>
          </a:prstGeom>
          <a:noFill/>
          <a:ln w="9525">
            <a:noFill/>
            <a:miter lim="800000"/>
            <a:headEnd/>
            <a:tailEnd/>
          </a:ln>
          <a:effectLst/>
        </p:spPr>
        <p:txBody>
          <a:bodyPr vert="horz" wrap="square" lIns="92857" tIns="46429" rIns="92857" bIns="46429" numCol="1" anchor="b" anchorCtr="0" compatLnSpc="1">
            <a:prstTxWarp prst="textNoShape">
              <a:avLst/>
            </a:prstTxWarp>
          </a:bodyPr>
          <a:lstStyle>
            <a:lvl1pPr algn="r" defTabSz="928688">
              <a:defRPr sz="1200">
                <a:latin typeface="Arial" charset="0"/>
              </a:defRPr>
            </a:lvl1pPr>
          </a:lstStyle>
          <a:p>
            <a:pPr>
              <a:defRPr/>
            </a:pPr>
            <a:fld id="{8DB0E1BC-D54E-488A-B4B1-EF9ED1ACDE38}"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3035300" cy="461963"/>
          </a:xfrm>
          <a:prstGeom prst="rect">
            <a:avLst/>
          </a:prstGeom>
          <a:noFill/>
          <a:ln w="9525">
            <a:noFill/>
            <a:miter lim="800000"/>
            <a:headEnd/>
            <a:tailEnd/>
          </a:ln>
          <a:effectLst/>
        </p:spPr>
        <p:txBody>
          <a:bodyPr vert="horz" wrap="square" lIns="92857" tIns="46429" rIns="92857" bIns="46429" numCol="1" anchor="t" anchorCtr="0" compatLnSpc="1">
            <a:prstTxWarp prst="textNoShape">
              <a:avLst/>
            </a:prstTxWarp>
          </a:bodyPr>
          <a:lstStyle>
            <a:lvl1pPr defTabSz="928688">
              <a:defRPr sz="1200">
                <a:latin typeface="Arial" charset="0"/>
              </a:defRPr>
            </a:lvl1pPr>
          </a:lstStyle>
          <a:p>
            <a:pPr>
              <a:defRPr/>
            </a:pPr>
            <a:endParaRPr lang="en-US"/>
          </a:p>
        </p:txBody>
      </p:sp>
      <p:sp>
        <p:nvSpPr>
          <p:cNvPr id="10243" name="Rectangle 3"/>
          <p:cNvSpPr>
            <a:spLocks noGrp="1" noChangeArrowheads="1"/>
          </p:cNvSpPr>
          <p:nvPr>
            <p:ph type="dt" idx="1"/>
          </p:nvPr>
        </p:nvSpPr>
        <p:spPr bwMode="auto">
          <a:xfrm>
            <a:off x="3967163" y="0"/>
            <a:ext cx="3035300" cy="461963"/>
          </a:xfrm>
          <a:prstGeom prst="rect">
            <a:avLst/>
          </a:prstGeom>
          <a:noFill/>
          <a:ln w="9525">
            <a:noFill/>
            <a:miter lim="800000"/>
            <a:headEnd/>
            <a:tailEnd/>
          </a:ln>
          <a:effectLst/>
        </p:spPr>
        <p:txBody>
          <a:bodyPr vert="horz" wrap="square" lIns="92857" tIns="46429" rIns="92857" bIns="46429" numCol="1" anchor="t" anchorCtr="0" compatLnSpc="1">
            <a:prstTxWarp prst="textNoShape">
              <a:avLst/>
            </a:prstTxWarp>
          </a:bodyPr>
          <a:lstStyle>
            <a:lvl1pPr algn="r" defTabSz="928688">
              <a:defRPr sz="1200">
                <a:latin typeface="Arial" charset="0"/>
              </a:defRPr>
            </a:lvl1pPr>
          </a:lstStyle>
          <a:p>
            <a:pPr>
              <a:defRPr/>
            </a:pPr>
            <a:endParaRPr lang="en-US"/>
          </a:p>
        </p:txBody>
      </p:sp>
      <p:sp>
        <p:nvSpPr>
          <p:cNvPr id="11268" name="Rectangle 4"/>
          <p:cNvSpPr>
            <a:spLocks noGrp="1" noRot="1" noChangeAspect="1" noChangeArrowheads="1" noTextEdit="1"/>
          </p:cNvSpPr>
          <p:nvPr>
            <p:ph type="sldImg" idx="2"/>
          </p:nvPr>
        </p:nvSpPr>
        <p:spPr bwMode="auto">
          <a:xfrm>
            <a:off x="1190625" y="693738"/>
            <a:ext cx="4622800" cy="3467100"/>
          </a:xfrm>
          <a:prstGeom prst="rect">
            <a:avLst/>
          </a:prstGeom>
          <a:noFill/>
          <a:ln w="9525">
            <a:solidFill>
              <a:srgbClr val="000000"/>
            </a:solidFill>
            <a:miter lim="800000"/>
            <a:headEnd/>
            <a:tailEnd/>
          </a:ln>
        </p:spPr>
      </p:sp>
      <p:sp>
        <p:nvSpPr>
          <p:cNvPr id="10245" name="Rectangle 5"/>
          <p:cNvSpPr>
            <a:spLocks noGrp="1" noChangeArrowheads="1"/>
          </p:cNvSpPr>
          <p:nvPr>
            <p:ph type="body" sz="quarter" idx="3"/>
          </p:nvPr>
        </p:nvSpPr>
        <p:spPr bwMode="auto">
          <a:xfrm>
            <a:off x="700088" y="4392613"/>
            <a:ext cx="5603875" cy="4160837"/>
          </a:xfrm>
          <a:prstGeom prst="rect">
            <a:avLst/>
          </a:prstGeom>
          <a:noFill/>
          <a:ln w="9525">
            <a:noFill/>
            <a:miter lim="800000"/>
            <a:headEnd/>
            <a:tailEnd/>
          </a:ln>
          <a:effectLst/>
        </p:spPr>
        <p:txBody>
          <a:bodyPr vert="horz" wrap="square" lIns="92857" tIns="46429" rIns="92857" bIns="4642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0246" name="Rectangle 6"/>
          <p:cNvSpPr>
            <a:spLocks noGrp="1" noChangeArrowheads="1"/>
          </p:cNvSpPr>
          <p:nvPr>
            <p:ph type="ftr" sz="quarter" idx="4"/>
          </p:nvPr>
        </p:nvSpPr>
        <p:spPr bwMode="auto">
          <a:xfrm>
            <a:off x="0" y="8783638"/>
            <a:ext cx="3035300" cy="461962"/>
          </a:xfrm>
          <a:prstGeom prst="rect">
            <a:avLst/>
          </a:prstGeom>
          <a:noFill/>
          <a:ln w="9525">
            <a:noFill/>
            <a:miter lim="800000"/>
            <a:headEnd/>
            <a:tailEnd/>
          </a:ln>
          <a:effectLst/>
        </p:spPr>
        <p:txBody>
          <a:bodyPr vert="horz" wrap="square" lIns="92857" tIns="46429" rIns="92857" bIns="46429" numCol="1" anchor="b" anchorCtr="0" compatLnSpc="1">
            <a:prstTxWarp prst="textNoShape">
              <a:avLst/>
            </a:prstTxWarp>
          </a:bodyPr>
          <a:lstStyle>
            <a:lvl1pPr defTabSz="928688">
              <a:defRPr sz="1200">
                <a:latin typeface="Arial" charset="0"/>
              </a:defRPr>
            </a:lvl1pPr>
          </a:lstStyle>
          <a:p>
            <a:pPr>
              <a:defRPr/>
            </a:pPr>
            <a:endParaRPr lang="en-US"/>
          </a:p>
        </p:txBody>
      </p:sp>
      <p:sp>
        <p:nvSpPr>
          <p:cNvPr id="10247" name="Rectangle 7"/>
          <p:cNvSpPr>
            <a:spLocks noGrp="1" noChangeArrowheads="1"/>
          </p:cNvSpPr>
          <p:nvPr>
            <p:ph type="sldNum" sz="quarter" idx="5"/>
          </p:nvPr>
        </p:nvSpPr>
        <p:spPr bwMode="auto">
          <a:xfrm>
            <a:off x="3967163" y="8783638"/>
            <a:ext cx="3035300" cy="461962"/>
          </a:xfrm>
          <a:prstGeom prst="rect">
            <a:avLst/>
          </a:prstGeom>
          <a:noFill/>
          <a:ln w="9525">
            <a:noFill/>
            <a:miter lim="800000"/>
            <a:headEnd/>
            <a:tailEnd/>
          </a:ln>
          <a:effectLst/>
        </p:spPr>
        <p:txBody>
          <a:bodyPr vert="horz" wrap="square" lIns="92857" tIns="46429" rIns="92857" bIns="46429" numCol="1" anchor="b" anchorCtr="0" compatLnSpc="1">
            <a:prstTxWarp prst="textNoShape">
              <a:avLst/>
            </a:prstTxWarp>
          </a:bodyPr>
          <a:lstStyle>
            <a:lvl1pPr algn="r" defTabSz="928688">
              <a:defRPr sz="1200">
                <a:latin typeface="Arial" charset="0"/>
              </a:defRPr>
            </a:lvl1pPr>
          </a:lstStyle>
          <a:p>
            <a:pPr>
              <a:defRPr/>
            </a:pPr>
            <a:fld id="{7C0F92CE-AA48-473D-A81E-6CE3954B71BD}"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p>
            <a:fld id="{620834A4-FE50-4D53-8A5B-05CF7853D0BA}" type="slidenum">
              <a:rPr lang="en-US" smtClean="0"/>
              <a:pPr/>
              <a:t>2</a:t>
            </a:fld>
            <a:endParaRPr lang="en-US" smtClean="0"/>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p:spPr>
        <p:txBody>
          <a:bodyPr/>
          <a:lstStyle/>
          <a:p>
            <a:fld id="{CE6D1076-9602-49DC-BBC4-B4D463BE127F}" type="slidenum">
              <a:rPr lang="en-US" smtClean="0"/>
              <a:pPr/>
              <a:t>3</a:t>
            </a:fld>
            <a:endParaRPr lang="en-US" smtClean="0"/>
          </a:p>
        </p:txBody>
      </p:sp>
      <p:sp>
        <p:nvSpPr>
          <p:cNvPr id="13315" name="Rectangle 2"/>
          <p:cNvSpPr>
            <a:spLocks noGrp="1" noRot="1" noChangeAspect="1" noChangeArrowheads="1" noTextEdit="1"/>
          </p:cNvSpPr>
          <p:nvPr>
            <p:ph type="sldImg"/>
          </p:nvPr>
        </p:nvSpPr>
        <p:spPr>
          <a:ln/>
        </p:spPr>
      </p:sp>
      <p:sp>
        <p:nvSpPr>
          <p:cNvPr id="133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ED423FDD-CC28-4CD8-A52F-3B71D6195457}" type="slidenum">
              <a:rPr lang="en-US" smtClean="0"/>
              <a:pPr/>
              <a:t>4</a:t>
            </a:fld>
            <a:endParaRPr lang="en-US" smtClean="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p>
            <a:fld id="{82E3F7A1-902A-442A-9099-AA70CE9294EB}" type="slidenum">
              <a:rPr lang="en-US" smtClean="0"/>
              <a:pPr/>
              <a:t>6</a:t>
            </a:fld>
            <a:endParaRPr lang="en-US" smtClean="0"/>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7"/>
          <p:cNvGrpSpPr>
            <a:grpSpLocks/>
          </p:cNvGrpSpPr>
          <p:nvPr/>
        </p:nvGrpSpPr>
        <p:grpSpPr bwMode="auto">
          <a:xfrm>
            <a:off x="228600" y="2889250"/>
            <a:ext cx="8610600" cy="201613"/>
            <a:chOff x="144" y="1680"/>
            <a:chExt cx="5424" cy="144"/>
          </a:xfrm>
        </p:grpSpPr>
        <p:sp>
          <p:nvSpPr>
            <p:cNvPr id="5" name="Rectangle 8"/>
            <p:cNvSpPr>
              <a:spLocks noChangeArrowheads="1"/>
            </p:cNvSpPr>
            <p:nvPr userDrawn="1"/>
          </p:nvSpPr>
          <p:spPr bwMode="auto">
            <a:xfrm>
              <a:off x="144" y="1680"/>
              <a:ext cx="1808" cy="144"/>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6" name="Rectangle 9"/>
            <p:cNvSpPr>
              <a:spLocks noChangeArrowheads="1"/>
            </p:cNvSpPr>
            <p:nvPr userDrawn="1"/>
          </p:nvSpPr>
          <p:spPr bwMode="auto">
            <a:xfrm>
              <a:off x="1952" y="1680"/>
              <a:ext cx="1808" cy="144"/>
            </a:xfrm>
            <a:prstGeom prst="rect">
              <a:avLst/>
            </a:prstGeom>
            <a:solidFill>
              <a:schemeClr val="accent1"/>
            </a:solidFill>
            <a:ln w="9525">
              <a:noFill/>
              <a:miter lim="800000"/>
              <a:headEnd/>
              <a:tailEnd/>
            </a:ln>
            <a:effectLst/>
          </p:spPr>
          <p:txBody>
            <a:bodyPr wrap="none" anchor="ctr"/>
            <a:lstStyle/>
            <a:p>
              <a:pPr>
                <a:defRPr/>
              </a:pPr>
              <a:endParaRPr lang="en-US"/>
            </a:p>
          </p:txBody>
        </p:sp>
        <p:sp>
          <p:nvSpPr>
            <p:cNvPr id="7" name="Rectangle 10"/>
            <p:cNvSpPr>
              <a:spLocks noChangeArrowheads="1"/>
            </p:cNvSpPr>
            <p:nvPr userDrawn="1"/>
          </p:nvSpPr>
          <p:spPr bwMode="auto">
            <a:xfrm>
              <a:off x="3760" y="1680"/>
              <a:ext cx="1808" cy="144"/>
            </a:xfrm>
            <a:prstGeom prst="rect">
              <a:avLst/>
            </a:prstGeom>
            <a:solidFill>
              <a:schemeClr val="tx2"/>
            </a:solidFill>
            <a:ln w="9525">
              <a:noFill/>
              <a:miter lim="800000"/>
              <a:headEnd/>
              <a:tailEnd/>
            </a:ln>
            <a:effectLst/>
          </p:spPr>
          <p:txBody>
            <a:bodyPr wrap="none" anchor="ctr"/>
            <a:lstStyle/>
            <a:p>
              <a:pPr>
                <a:defRPr/>
              </a:pPr>
              <a:endParaRPr lang="en-US"/>
            </a:p>
          </p:txBody>
        </p:sp>
      </p:grpSp>
      <p:sp>
        <p:nvSpPr>
          <p:cNvPr id="5122" name="Rectangle 2"/>
          <p:cNvSpPr>
            <a:spLocks noGrp="1" noChangeArrowheads="1"/>
          </p:cNvSpPr>
          <p:nvPr>
            <p:ph type="ctrTitle"/>
          </p:nvPr>
        </p:nvSpPr>
        <p:spPr>
          <a:xfrm>
            <a:off x="685800" y="685800"/>
            <a:ext cx="7772400" cy="2127250"/>
          </a:xfrm>
        </p:spPr>
        <p:txBody>
          <a:bodyPr/>
          <a:lstStyle>
            <a:lvl1pPr algn="ctr">
              <a:defRPr sz="5800"/>
            </a:lvl1pPr>
          </a:lstStyle>
          <a:p>
            <a:r>
              <a:rPr lang="en-US"/>
              <a:t>Click to edit Master title style</a:t>
            </a:r>
          </a:p>
        </p:txBody>
      </p:sp>
      <p:sp>
        <p:nvSpPr>
          <p:cNvPr id="5123" name="Rectangle 3"/>
          <p:cNvSpPr>
            <a:spLocks noGrp="1" noChangeArrowheads="1"/>
          </p:cNvSpPr>
          <p:nvPr>
            <p:ph type="subTitle" idx="1"/>
          </p:nvPr>
        </p:nvSpPr>
        <p:spPr>
          <a:xfrm>
            <a:off x="1371600" y="3270250"/>
            <a:ext cx="6400800" cy="2209800"/>
          </a:xfrm>
        </p:spPr>
        <p:txBody>
          <a:bodyPr/>
          <a:lstStyle>
            <a:lvl1pPr marL="0" indent="0" algn="ctr">
              <a:buFont typeface="Wingdings" pitchFamily="2" charset="2"/>
              <a:buNone/>
              <a:defRPr sz="3000"/>
            </a:lvl1pPr>
          </a:lstStyle>
          <a:p>
            <a:r>
              <a:rPr lang="en-US"/>
              <a:t>Click to edit Master subtitle style</a:t>
            </a:r>
          </a:p>
        </p:txBody>
      </p:sp>
      <p:sp>
        <p:nvSpPr>
          <p:cNvPr id="8" name="Rectangle 4"/>
          <p:cNvSpPr>
            <a:spLocks noGrp="1" noChangeArrowheads="1"/>
          </p:cNvSpPr>
          <p:nvPr>
            <p:ph type="dt" sz="half" idx="10"/>
          </p:nvPr>
        </p:nvSpPr>
        <p:spPr/>
        <p:txBody>
          <a:bodyPr/>
          <a:lstStyle>
            <a:lvl1pPr>
              <a:defRPr/>
            </a:lvl1pPr>
          </a:lstStyle>
          <a:p>
            <a:pPr>
              <a:defRPr/>
            </a:pPr>
            <a:r>
              <a:rPr lang="en-US"/>
              <a:t>May 6, 2010</a:t>
            </a:r>
          </a:p>
        </p:txBody>
      </p:sp>
      <p:sp>
        <p:nvSpPr>
          <p:cNvPr id="9" name="Rectangle 5"/>
          <p:cNvSpPr>
            <a:spLocks noGrp="1" noChangeArrowheads="1"/>
          </p:cNvSpPr>
          <p:nvPr>
            <p:ph type="ftr" sz="quarter" idx="11"/>
          </p:nvPr>
        </p:nvSpPr>
        <p:spPr/>
        <p:txBody>
          <a:bodyPr/>
          <a:lstStyle>
            <a:lvl1pPr>
              <a:defRPr/>
            </a:lvl1pPr>
          </a:lstStyle>
          <a:p>
            <a:pPr>
              <a:defRPr/>
            </a:pPr>
            <a:r>
              <a:rPr lang="en-US"/>
              <a:t>Crescent Power, Inc.</a:t>
            </a:r>
          </a:p>
        </p:txBody>
      </p:sp>
      <p:sp>
        <p:nvSpPr>
          <p:cNvPr id="10" name="Rectangle 6"/>
          <p:cNvSpPr>
            <a:spLocks noGrp="1" noChangeArrowheads="1"/>
          </p:cNvSpPr>
          <p:nvPr>
            <p:ph type="sldNum" sz="quarter" idx="12"/>
          </p:nvPr>
        </p:nvSpPr>
        <p:spPr/>
        <p:txBody>
          <a:bodyPr/>
          <a:lstStyle>
            <a:lvl1pPr>
              <a:defRPr/>
            </a:lvl1pPr>
          </a:lstStyle>
          <a:p>
            <a:pPr>
              <a:defRPr/>
            </a:pPr>
            <a:fld id="{659CB994-BEB4-46F4-A677-E0D33183BD7C}" type="slidenum">
              <a:rPr lang="en-US"/>
              <a:pPr>
                <a:defRPr/>
              </a:pPr>
              <a:t>‹#›</a:t>
            </a:fld>
            <a:endParaRPr 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May 6, 2010</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Crescent Power, Inc.</a:t>
            </a:r>
          </a:p>
        </p:txBody>
      </p:sp>
      <p:sp>
        <p:nvSpPr>
          <p:cNvPr id="6" name="Rectangle 6"/>
          <p:cNvSpPr>
            <a:spLocks noGrp="1" noChangeArrowheads="1"/>
          </p:cNvSpPr>
          <p:nvPr>
            <p:ph type="sldNum" sz="quarter" idx="12"/>
          </p:nvPr>
        </p:nvSpPr>
        <p:spPr>
          <a:ln/>
        </p:spPr>
        <p:txBody>
          <a:bodyPr/>
          <a:lstStyle>
            <a:lvl1pPr>
              <a:defRPr/>
            </a:lvl1pPr>
          </a:lstStyle>
          <a:p>
            <a:pPr>
              <a:defRPr/>
            </a:pPr>
            <a:fld id="{8883D571-9FFD-49E6-9F1B-BDB18CBF5849}" type="slidenum">
              <a:rPr lang="en-US"/>
              <a:pPr>
                <a:defRPr/>
              </a:pPr>
              <a:t>‹#›</a:t>
            </a:fld>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May 6, 2010</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Crescent Power, Inc.</a:t>
            </a:r>
          </a:p>
        </p:txBody>
      </p:sp>
      <p:sp>
        <p:nvSpPr>
          <p:cNvPr id="6" name="Rectangle 6"/>
          <p:cNvSpPr>
            <a:spLocks noGrp="1" noChangeArrowheads="1"/>
          </p:cNvSpPr>
          <p:nvPr>
            <p:ph type="sldNum" sz="quarter" idx="12"/>
          </p:nvPr>
        </p:nvSpPr>
        <p:spPr>
          <a:ln/>
        </p:spPr>
        <p:txBody>
          <a:bodyPr/>
          <a:lstStyle>
            <a:lvl1pPr>
              <a:defRPr/>
            </a:lvl1pPr>
          </a:lstStyle>
          <a:p>
            <a:pPr>
              <a:defRPr/>
            </a:pPr>
            <a:fld id="{9343D41B-659C-495D-8310-032BD7F5245A}" type="slidenum">
              <a:rPr lang="en-US"/>
              <a:pPr>
                <a:defRPr/>
              </a:pPr>
              <a:t>‹#›</a:t>
            </a:fld>
            <a:endParaRPr 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7813"/>
            <a:ext cx="8229600" cy="58531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457200" y="6248400"/>
            <a:ext cx="2133600" cy="457200"/>
          </a:xfrm>
        </p:spPr>
        <p:txBody>
          <a:bodyPr/>
          <a:lstStyle>
            <a:lvl1pPr>
              <a:defRPr smtClean="0"/>
            </a:lvl1pPr>
          </a:lstStyle>
          <a:p>
            <a:pPr>
              <a:defRPr/>
            </a:pPr>
            <a:r>
              <a:rPr lang="en-US"/>
              <a:t>May 6, 2010</a:t>
            </a:r>
          </a:p>
        </p:txBody>
      </p:sp>
      <p:sp>
        <p:nvSpPr>
          <p:cNvPr id="4" name="Footer Placeholder 3"/>
          <p:cNvSpPr>
            <a:spLocks noGrp="1"/>
          </p:cNvSpPr>
          <p:nvPr>
            <p:ph type="ftr" sz="quarter" idx="11"/>
          </p:nvPr>
        </p:nvSpPr>
        <p:spPr>
          <a:xfrm>
            <a:off x="3124200" y="6248400"/>
            <a:ext cx="2895600" cy="457200"/>
          </a:xfrm>
        </p:spPr>
        <p:txBody>
          <a:bodyPr/>
          <a:lstStyle>
            <a:lvl1pPr>
              <a:defRPr smtClean="0"/>
            </a:lvl1pPr>
          </a:lstStyle>
          <a:p>
            <a:pPr>
              <a:defRPr/>
            </a:pPr>
            <a:r>
              <a:rPr lang="en-US"/>
              <a:t>Crescent Power, Inc.</a:t>
            </a:r>
          </a:p>
        </p:txBody>
      </p:sp>
      <p:sp>
        <p:nvSpPr>
          <p:cNvPr id="5" name="Slide Number Placeholder 4"/>
          <p:cNvSpPr>
            <a:spLocks noGrp="1"/>
          </p:cNvSpPr>
          <p:nvPr>
            <p:ph type="sldNum" sz="quarter" idx="12"/>
          </p:nvPr>
        </p:nvSpPr>
        <p:spPr>
          <a:xfrm>
            <a:off x="6553200" y="6248400"/>
            <a:ext cx="2133600" cy="457200"/>
          </a:xfrm>
        </p:spPr>
        <p:txBody>
          <a:bodyPr/>
          <a:lstStyle>
            <a:lvl1pPr>
              <a:defRPr smtClean="0"/>
            </a:lvl1pPr>
          </a:lstStyle>
          <a:p>
            <a:pPr>
              <a:defRPr/>
            </a:pPr>
            <a:fld id="{E7BFF233-F55B-4E47-8366-9EF1F892093D}" type="slidenum">
              <a:rPr lang="en-US"/>
              <a:pPr>
                <a:defRPr/>
              </a:pPr>
              <a:t>‹#›</a:t>
            </a:fld>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May 6, 2010</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Crescent Power, Inc.</a:t>
            </a:r>
          </a:p>
        </p:txBody>
      </p:sp>
      <p:sp>
        <p:nvSpPr>
          <p:cNvPr id="6" name="Rectangle 6"/>
          <p:cNvSpPr>
            <a:spLocks noGrp="1" noChangeArrowheads="1"/>
          </p:cNvSpPr>
          <p:nvPr>
            <p:ph type="sldNum" sz="quarter" idx="12"/>
          </p:nvPr>
        </p:nvSpPr>
        <p:spPr>
          <a:ln/>
        </p:spPr>
        <p:txBody>
          <a:bodyPr/>
          <a:lstStyle>
            <a:lvl1pPr>
              <a:defRPr/>
            </a:lvl1pPr>
          </a:lstStyle>
          <a:p>
            <a:pPr>
              <a:defRPr/>
            </a:pPr>
            <a:fld id="{9A114873-A13A-4F20-95BC-5371D70C8CC3}" type="slidenum">
              <a:rPr lang="en-US"/>
              <a:pPr>
                <a:defRPr/>
              </a:pPr>
              <a:t>‹#›</a:t>
            </a:fld>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r>
              <a:rPr lang="en-US"/>
              <a:t>May 6, 2010</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Crescent Power, Inc.</a:t>
            </a:r>
          </a:p>
        </p:txBody>
      </p:sp>
      <p:sp>
        <p:nvSpPr>
          <p:cNvPr id="6" name="Rectangle 6"/>
          <p:cNvSpPr>
            <a:spLocks noGrp="1" noChangeArrowheads="1"/>
          </p:cNvSpPr>
          <p:nvPr>
            <p:ph type="sldNum" sz="quarter" idx="12"/>
          </p:nvPr>
        </p:nvSpPr>
        <p:spPr>
          <a:ln/>
        </p:spPr>
        <p:txBody>
          <a:bodyPr/>
          <a:lstStyle>
            <a:lvl1pPr>
              <a:defRPr/>
            </a:lvl1pPr>
          </a:lstStyle>
          <a:p>
            <a:pPr>
              <a:defRPr/>
            </a:pPr>
            <a:fld id="{CAE5CB54-5ED2-4241-9A4A-CF5250A282E0}" type="slidenum">
              <a:rPr lang="en-US"/>
              <a:pPr>
                <a:defRPr/>
              </a:pPr>
              <a:t>‹#›</a:t>
            </a:fld>
            <a:endParaRPr 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r>
              <a:rPr lang="en-US"/>
              <a:t>May 6, 2010</a:t>
            </a:r>
          </a:p>
        </p:txBody>
      </p:sp>
      <p:sp>
        <p:nvSpPr>
          <p:cNvPr id="6" name="Rectangle 5"/>
          <p:cNvSpPr>
            <a:spLocks noGrp="1" noChangeArrowheads="1"/>
          </p:cNvSpPr>
          <p:nvPr>
            <p:ph type="ftr" sz="quarter" idx="11"/>
          </p:nvPr>
        </p:nvSpPr>
        <p:spPr>
          <a:ln/>
        </p:spPr>
        <p:txBody>
          <a:bodyPr/>
          <a:lstStyle>
            <a:lvl1pPr>
              <a:defRPr/>
            </a:lvl1pPr>
          </a:lstStyle>
          <a:p>
            <a:pPr>
              <a:defRPr/>
            </a:pPr>
            <a:r>
              <a:rPr lang="en-US"/>
              <a:t>Crescent Power, Inc.</a:t>
            </a:r>
          </a:p>
        </p:txBody>
      </p:sp>
      <p:sp>
        <p:nvSpPr>
          <p:cNvPr id="7" name="Rectangle 6"/>
          <p:cNvSpPr>
            <a:spLocks noGrp="1" noChangeArrowheads="1"/>
          </p:cNvSpPr>
          <p:nvPr>
            <p:ph type="sldNum" sz="quarter" idx="12"/>
          </p:nvPr>
        </p:nvSpPr>
        <p:spPr>
          <a:ln/>
        </p:spPr>
        <p:txBody>
          <a:bodyPr/>
          <a:lstStyle>
            <a:lvl1pPr>
              <a:defRPr/>
            </a:lvl1pPr>
          </a:lstStyle>
          <a:p>
            <a:pPr>
              <a:defRPr/>
            </a:pPr>
            <a:fld id="{EE80865B-B39D-4B90-90EF-6F55B83A307D}" type="slidenum">
              <a:rPr lang="en-US"/>
              <a:pPr>
                <a:defRPr/>
              </a:pPr>
              <a:t>‹#›</a:t>
            </a:fld>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r>
              <a:rPr lang="en-US"/>
              <a:t>May 6, 2010</a:t>
            </a:r>
          </a:p>
        </p:txBody>
      </p:sp>
      <p:sp>
        <p:nvSpPr>
          <p:cNvPr id="8" name="Rectangle 5"/>
          <p:cNvSpPr>
            <a:spLocks noGrp="1" noChangeArrowheads="1"/>
          </p:cNvSpPr>
          <p:nvPr>
            <p:ph type="ftr" sz="quarter" idx="11"/>
          </p:nvPr>
        </p:nvSpPr>
        <p:spPr>
          <a:ln/>
        </p:spPr>
        <p:txBody>
          <a:bodyPr/>
          <a:lstStyle>
            <a:lvl1pPr>
              <a:defRPr/>
            </a:lvl1pPr>
          </a:lstStyle>
          <a:p>
            <a:pPr>
              <a:defRPr/>
            </a:pPr>
            <a:r>
              <a:rPr lang="en-US"/>
              <a:t>Crescent Power, Inc.</a:t>
            </a:r>
          </a:p>
        </p:txBody>
      </p:sp>
      <p:sp>
        <p:nvSpPr>
          <p:cNvPr id="9" name="Rectangle 6"/>
          <p:cNvSpPr>
            <a:spLocks noGrp="1" noChangeArrowheads="1"/>
          </p:cNvSpPr>
          <p:nvPr>
            <p:ph type="sldNum" sz="quarter" idx="12"/>
          </p:nvPr>
        </p:nvSpPr>
        <p:spPr>
          <a:ln/>
        </p:spPr>
        <p:txBody>
          <a:bodyPr/>
          <a:lstStyle>
            <a:lvl1pPr>
              <a:defRPr/>
            </a:lvl1pPr>
          </a:lstStyle>
          <a:p>
            <a:pPr>
              <a:defRPr/>
            </a:pPr>
            <a:fld id="{7FD02A51-90E1-4AB3-BD40-E3E68C8FA89F}" type="slidenum">
              <a:rPr lang="en-US"/>
              <a:pPr>
                <a:defRPr/>
              </a:pPr>
              <a:t>‹#›</a:t>
            </a:fld>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r>
              <a:rPr lang="en-US"/>
              <a:t>May 6, 2010</a:t>
            </a:r>
          </a:p>
        </p:txBody>
      </p:sp>
      <p:sp>
        <p:nvSpPr>
          <p:cNvPr id="4" name="Rectangle 5"/>
          <p:cNvSpPr>
            <a:spLocks noGrp="1" noChangeArrowheads="1"/>
          </p:cNvSpPr>
          <p:nvPr>
            <p:ph type="ftr" sz="quarter" idx="11"/>
          </p:nvPr>
        </p:nvSpPr>
        <p:spPr>
          <a:ln/>
        </p:spPr>
        <p:txBody>
          <a:bodyPr/>
          <a:lstStyle>
            <a:lvl1pPr>
              <a:defRPr/>
            </a:lvl1pPr>
          </a:lstStyle>
          <a:p>
            <a:pPr>
              <a:defRPr/>
            </a:pPr>
            <a:r>
              <a:rPr lang="en-US"/>
              <a:t>Crescent Power, Inc.</a:t>
            </a:r>
          </a:p>
        </p:txBody>
      </p:sp>
      <p:sp>
        <p:nvSpPr>
          <p:cNvPr id="5" name="Rectangle 6"/>
          <p:cNvSpPr>
            <a:spLocks noGrp="1" noChangeArrowheads="1"/>
          </p:cNvSpPr>
          <p:nvPr>
            <p:ph type="sldNum" sz="quarter" idx="12"/>
          </p:nvPr>
        </p:nvSpPr>
        <p:spPr>
          <a:ln/>
        </p:spPr>
        <p:txBody>
          <a:bodyPr/>
          <a:lstStyle>
            <a:lvl1pPr>
              <a:defRPr/>
            </a:lvl1pPr>
          </a:lstStyle>
          <a:p>
            <a:pPr>
              <a:defRPr/>
            </a:pPr>
            <a:fld id="{939E21CD-0D75-4977-A839-D17B2E9EB895}" type="slidenum">
              <a:rPr lang="en-US"/>
              <a:pPr>
                <a:defRPr/>
              </a:pPr>
              <a:t>‹#›</a:t>
            </a:fld>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r>
              <a:rPr lang="en-US"/>
              <a:t>May 6, 2010</a:t>
            </a:r>
          </a:p>
        </p:txBody>
      </p:sp>
      <p:sp>
        <p:nvSpPr>
          <p:cNvPr id="3" name="Rectangle 5"/>
          <p:cNvSpPr>
            <a:spLocks noGrp="1" noChangeArrowheads="1"/>
          </p:cNvSpPr>
          <p:nvPr>
            <p:ph type="ftr" sz="quarter" idx="11"/>
          </p:nvPr>
        </p:nvSpPr>
        <p:spPr>
          <a:ln/>
        </p:spPr>
        <p:txBody>
          <a:bodyPr/>
          <a:lstStyle>
            <a:lvl1pPr>
              <a:defRPr/>
            </a:lvl1pPr>
          </a:lstStyle>
          <a:p>
            <a:pPr>
              <a:defRPr/>
            </a:pPr>
            <a:r>
              <a:rPr lang="en-US"/>
              <a:t>Crescent Power, Inc.</a:t>
            </a:r>
          </a:p>
        </p:txBody>
      </p:sp>
      <p:sp>
        <p:nvSpPr>
          <p:cNvPr id="4" name="Rectangle 6"/>
          <p:cNvSpPr>
            <a:spLocks noGrp="1" noChangeArrowheads="1"/>
          </p:cNvSpPr>
          <p:nvPr>
            <p:ph type="sldNum" sz="quarter" idx="12"/>
          </p:nvPr>
        </p:nvSpPr>
        <p:spPr>
          <a:ln/>
        </p:spPr>
        <p:txBody>
          <a:bodyPr/>
          <a:lstStyle>
            <a:lvl1pPr>
              <a:defRPr/>
            </a:lvl1pPr>
          </a:lstStyle>
          <a:p>
            <a:pPr>
              <a:defRPr/>
            </a:pPr>
            <a:fld id="{983834A7-1F55-4D86-80A4-3C48ECE4BE36}" type="slidenum">
              <a:rPr lang="en-US"/>
              <a:pPr>
                <a:defRPr/>
              </a:pPr>
              <a:t>‹#›</a:t>
            </a:fld>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a:t>May 6, 2010</a:t>
            </a:r>
          </a:p>
        </p:txBody>
      </p:sp>
      <p:sp>
        <p:nvSpPr>
          <p:cNvPr id="6" name="Rectangle 5"/>
          <p:cNvSpPr>
            <a:spLocks noGrp="1" noChangeArrowheads="1"/>
          </p:cNvSpPr>
          <p:nvPr>
            <p:ph type="ftr" sz="quarter" idx="11"/>
          </p:nvPr>
        </p:nvSpPr>
        <p:spPr>
          <a:ln/>
        </p:spPr>
        <p:txBody>
          <a:bodyPr/>
          <a:lstStyle>
            <a:lvl1pPr>
              <a:defRPr/>
            </a:lvl1pPr>
          </a:lstStyle>
          <a:p>
            <a:pPr>
              <a:defRPr/>
            </a:pPr>
            <a:r>
              <a:rPr lang="en-US"/>
              <a:t>Crescent Power, Inc.</a:t>
            </a:r>
          </a:p>
        </p:txBody>
      </p:sp>
      <p:sp>
        <p:nvSpPr>
          <p:cNvPr id="7" name="Rectangle 6"/>
          <p:cNvSpPr>
            <a:spLocks noGrp="1" noChangeArrowheads="1"/>
          </p:cNvSpPr>
          <p:nvPr>
            <p:ph type="sldNum" sz="quarter" idx="12"/>
          </p:nvPr>
        </p:nvSpPr>
        <p:spPr>
          <a:ln/>
        </p:spPr>
        <p:txBody>
          <a:bodyPr/>
          <a:lstStyle>
            <a:lvl1pPr>
              <a:defRPr/>
            </a:lvl1pPr>
          </a:lstStyle>
          <a:p>
            <a:pPr>
              <a:defRPr/>
            </a:pPr>
            <a:fld id="{FDC2A681-3CB4-46E7-88DD-6C2802982006}" type="slidenum">
              <a:rPr lang="en-US"/>
              <a:pPr>
                <a:defRPr/>
              </a:pPr>
              <a:t>‹#›</a:t>
            </a:fld>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a:t>May 6, 2010</a:t>
            </a:r>
          </a:p>
        </p:txBody>
      </p:sp>
      <p:sp>
        <p:nvSpPr>
          <p:cNvPr id="6" name="Rectangle 5"/>
          <p:cNvSpPr>
            <a:spLocks noGrp="1" noChangeArrowheads="1"/>
          </p:cNvSpPr>
          <p:nvPr>
            <p:ph type="ftr" sz="quarter" idx="11"/>
          </p:nvPr>
        </p:nvSpPr>
        <p:spPr>
          <a:ln/>
        </p:spPr>
        <p:txBody>
          <a:bodyPr/>
          <a:lstStyle>
            <a:lvl1pPr>
              <a:defRPr/>
            </a:lvl1pPr>
          </a:lstStyle>
          <a:p>
            <a:pPr>
              <a:defRPr/>
            </a:pPr>
            <a:r>
              <a:rPr lang="en-US"/>
              <a:t>Crescent Power, Inc.</a:t>
            </a:r>
          </a:p>
        </p:txBody>
      </p:sp>
      <p:sp>
        <p:nvSpPr>
          <p:cNvPr id="7" name="Rectangle 6"/>
          <p:cNvSpPr>
            <a:spLocks noGrp="1" noChangeArrowheads="1"/>
          </p:cNvSpPr>
          <p:nvPr>
            <p:ph type="sldNum" sz="quarter" idx="12"/>
          </p:nvPr>
        </p:nvSpPr>
        <p:spPr>
          <a:ln/>
        </p:spPr>
        <p:txBody>
          <a:bodyPr/>
          <a:lstStyle>
            <a:lvl1pPr>
              <a:defRPr/>
            </a:lvl1pPr>
          </a:lstStyle>
          <a:p>
            <a:pPr>
              <a:defRPr/>
            </a:pPr>
            <a:fld id="{8A0D6CCF-E5E4-47B0-992C-FCD50B24F6C7}" type="slidenum">
              <a:rPr lang="en-US"/>
              <a:pPr>
                <a:defRPr/>
              </a:pPr>
              <a:t>‹#›</a:t>
            </a:fld>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7813"/>
            <a:ext cx="8229600" cy="11398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30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0" name="Rectangle 4"/>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vl1pPr>
          </a:lstStyle>
          <a:p>
            <a:pPr>
              <a:defRPr/>
            </a:pPr>
            <a:r>
              <a:rPr lang="en-US"/>
              <a:t>May 6, 2010</a:t>
            </a:r>
          </a:p>
        </p:txBody>
      </p:sp>
      <p:sp>
        <p:nvSpPr>
          <p:cNvPr id="4101"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vl1pPr>
          </a:lstStyle>
          <a:p>
            <a:pPr>
              <a:defRPr/>
            </a:pPr>
            <a:r>
              <a:rPr lang="en-US"/>
              <a:t>Crescent Power, Inc.</a:t>
            </a:r>
          </a:p>
        </p:txBody>
      </p:sp>
      <p:sp>
        <p:nvSpPr>
          <p:cNvPr id="4102" name="Rectangle 6"/>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pPr>
              <a:defRPr/>
            </a:pPr>
            <a:fld id="{659803A4-AE46-44E0-A94C-DDD00D85B598}" type="slidenum">
              <a:rPr lang="en-US"/>
              <a:pPr>
                <a:defRPr/>
              </a:pPr>
              <a:t>‹#›</a:t>
            </a:fld>
            <a:endParaRPr lang="en-US"/>
          </a:p>
        </p:txBody>
      </p:sp>
      <p:sp>
        <p:nvSpPr>
          <p:cNvPr id="4103" name="Rectangle 7"/>
          <p:cNvSpPr>
            <a:spLocks noChangeArrowheads="1"/>
          </p:cNvSpPr>
          <p:nvPr/>
        </p:nvSpPr>
        <p:spPr bwMode="auto">
          <a:xfrm>
            <a:off x="0" y="0"/>
            <a:ext cx="228600" cy="2286000"/>
          </a:xfrm>
          <a:prstGeom prst="rect">
            <a:avLst/>
          </a:prstGeom>
          <a:solidFill>
            <a:schemeClr val="bg2"/>
          </a:solidFill>
          <a:ln w="9525">
            <a:noFill/>
            <a:miter lim="800000"/>
            <a:headEnd/>
            <a:tailEnd/>
          </a:ln>
          <a:effectLst/>
        </p:spPr>
        <p:txBody>
          <a:bodyPr wrap="none" anchor="ctr"/>
          <a:lstStyle/>
          <a:p>
            <a:pPr algn="ctr">
              <a:defRPr/>
            </a:pPr>
            <a:endParaRPr lang="en-US" sz="2400">
              <a:latin typeface="Times New Roman" pitchFamily="18" charset="0"/>
            </a:endParaRPr>
          </a:p>
        </p:txBody>
      </p:sp>
      <p:sp>
        <p:nvSpPr>
          <p:cNvPr id="4104" name="Line 8"/>
          <p:cNvSpPr>
            <a:spLocks noChangeShapeType="1"/>
          </p:cNvSpPr>
          <p:nvPr/>
        </p:nvSpPr>
        <p:spPr bwMode="auto">
          <a:xfrm>
            <a:off x="457200" y="1447800"/>
            <a:ext cx="8077200" cy="0"/>
          </a:xfrm>
          <a:prstGeom prst="line">
            <a:avLst/>
          </a:prstGeom>
          <a:noFill/>
          <a:ln w="19050">
            <a:solidFill>
              <a:schemeClr val="tx2"/>
            </a:solidFill>
            <a:round/>
            <a:headEnd/>
            <a:tailEnd/>
          </a:ln>
          <a:effectLst/>
        </p:spPr>
        <p:txBody>
          <a:bodyPr/>
          <a:lstStyle/>
          <a:p>
            <a:pPr>
              <a:defRPr/>
            </a:pPr>
            <a:endParaRPr lang="en-US"/>
          </a:p>
        </p:txBody>
      </p:sp>
      <p:sp>
        <p:nvSpPr>
          <p:cNvPr id="4105" name="Rectangle 9"/>
          <p:cNvSpPr>
            <a:spLocks noChangeArrowheads="1"/>
          </p:cNvSpPr>
          <p:nvPr/>
        </p:nvSpPr>
        <p:spPr bwMode="auto">
          <a:xfrm>
            <a:off x="0" y="2286000"/>
            <a:ext cx="228600" cy="2286000"/>
          </a:xfrm>
          <a:prstGeom prst="rect">
            <a:avLst/>
          </a:prstGeom>
          <a:solidFill>
            <a:schemeClr val="accent2"/>
          </a:solidFill>
          <a:ln w="9525">
            <a:noFill/>
            <a:miter lim="800000"/>
            <a:headEnd/>
            <a:tailEnd/>
          </a:ln>
          <a:effectLst/>
        </p:spPr>
        <p:txBody>
          <a:bodyPr wrap="none" anchor="ctr"/>
          <a:lstStyle/>
          <a:p>
            <a:pPr algn="ctr">
              <a:defRPr/>
            </a:pPr>
            <a:endParaRPr lang="en-US" sz="2400">
              <a:latin typeface="Times New Roman" pitchFamily="18" charset="0"/>
            </a:endParaRPr>
          </a:p>
        </p:txBody>
      </p:sp>
      <p:sp>
        <p:nvSpPr>
          <p:cNvPr id="4106" name="Rectangle 10"/>
          <p:cNvSpPr>
            <a:spLocks noChangeArrowheads="1"/>
          </p:cNvSpPr>
          <p:nvPr/>
        </p:nvSpPr>
        <p:spPr bwMode="auto">
          <a:xfrm>
            <a:off x="0" y="4572000"/>
            <a:ext cx="228600" cy="2286000"/>
          </a:xfrm>
          <a:prstGeom prst="rect">
            <a:avLst/>
          </a:prstGeom>
          <a:solidFill>
            <a:schemeClr val="tx2"/>
          </a:solidFill>
          <a:ln w="9525">
            <a:noFill/>
            <a:miter lim="800000"/>
            <a:headEnd/>
            <a:tailEnd/>
          </a:ln>
          <a:effectLst/>
        </p:spPr>
        <p:txBody>
          <a:bodyPr wrap="none" anchor="ctr"/>
          <a:lstStyle/>
          <a:p>
            <a:pPr algn="ctr">
              <a:defRPr/>
            </a:pPr>
            <a:endParaRPr lang="en-US" sz="2400">
              <a:latin typeface="Times New Roman" pitchFamily="18" charset="0"/>
            </a:endParaRPr>
          </a:p>
        </p:txBody>
      </p:sp>
    </p:spTree>
  </p:cSld>
  <p:clrMap bg1="lt1" tx1="dk1" bg2="lt2" tx2="dk2" accent1="accent1" accent2="accent2" accent3="accent3" accent4="accent4" accent5="accent5" accent6="accent6" hlink="hlink" folHlink="folHlink"/>
  <p:sldLayoutIdLst>
    <p:sldLayoutId id="2147483817" r:id="rId1"/>
    <p:sldLayoutId id="2147483815" r:id="rId2"/>
    <p:sldLayoutId id="2147483814" r:id="rId3"/>
    <p:sldLayoutId id="2147483813" r:id="rId4"/>
    <p:sldLayoutId id="2147483812" r:id="rId5"/>
    <p:sldLayoutId id="2147483811" r:id="rId6"/>
    <p:sldLayoutId id="2147483810" r:id="rId7"/>
    <p:sldLayoutId id="2147483809" r:id="rId8"/>
    <p:sldLayoutId id="2147483808" r:id="rId9"/>
    <p:sldLayoutId id="2147483807" r:id="rId10"/>
    <p:sldLayoutId id="2147483806" r:id="rId11"/>
    <p:sldLayoutId id="2147483816" r:id="rId12"/>
  </p:sldLayoutIdLst>
  <p:transition/>
  <p:timing>
    <p:tnLst>
      <p:par>
        <p:cTn id="1" dur="indefinite" restart="never" nodeType="tmRoot"/>
      </p:par>
    </p:tnLst>
  </p:timing>
  <p:hf hdr="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Garamond" pitchFamily="18" charset="0"/>
          <a:cs typeface="Arial" charset="0"/>
        </a:defRPr>
      </a:lvl2pPr>
      <a:lvl3pPr algn="l" rtl="0" eaLnBrk="0" fontAlgn="base" hangingPunct="0">
        <a:spcBef>
          <a:spcPct val="0"/>
        </a:spcBef>
        <a:spcAft>
          <a:spcPct val="0"/>
        </a:spcAft>
        <a:defRPr sz="4400">
          <a:solidFill>
            <a:schemeClr val="tx2"/>
          </a:solidFill>
          <a:latin typeface="Garamond" pitchFamily="18" charset="0"/>
          <a:cs typeface="Arial" charset="0"/>
        </a:defRPr>
      </a:lvl3pPr>
      <a:lvl4pPr algn="l" rtl="0" eaLnBrk="0" fontAlgn="base" hangingPunct="0">
        <a:spcBef>
          <a:spcPct val="0"/>
        </a:spcBef>
        <a:spcAft>
          <a:spcPct val="0"/>
        </a:spcAft>
        <a:defRPr sz="4400">
          <a:solidFill>
            <a:schemeClr val="tx2"/>
          </a:solidFill>
          <a:latin typeface="Garamond" pitchFamily="18" charset="0"/>
          <a:cs typeface="Arial" charset="0"/>
        </a:defRPr>
      </a:lvl4pPr>
      <a:lvl5pPr algn="l" rtl="0" eaLnBrk="0" fontAlgn="base" hangingPunct="0">
        <a:spcBef>
          <a:spcPct val="0"/>
        </a:spcBef>
        <a:spcAft>
          <a:spcPct val="0"/>
        </a:spcAft>
        <a:defRPr sz="4400">
          <a:solidFill>
            <a:schemeClr val="tx2"/>
          </a:solidFill>
          <a:latin typeface="Garamond" pitchFamily="18" charset="0"/>
          <a:cs typeface="Arial" charset="0"/>
        </a:defRPr>
      </a:lvl5pPr>
      <a:lvl6pPr marL="457200" algn="l" rtl="0" fontAlgn="base">
        <a:spcBef>
          <a:spcPct val="0"/>
        </a:spcBef>
        <a:spcAft>
          <a:spcPct val="0"/>
        </a:spcAft>
        <a:defRPr sz="4400">
          <a:solidFill>
            <a:schemeClr val="tx2"/>
          </a:solidFill>
          <a:latin typeface="Garamond" pitchFamily="18" charset="0"/>
          <a:cs typeface="Arial" charset="0"/>
        </a:defRPr>
      </a:lvl6pPr>
      <a:lvl7pPr marL="914400" algn="l" rtl="0" fontAlgn="base">
        <a:spcBef>
          <a:spcPct val="0"/>
        </a:spcBef>
        <a:spcAft>
          <a:spcPct val="0"/>
        </a:spcAft>
        <a:defRPr sz="4400">
          <a:solidFill>
            <a:schemeClr val="tx2"/>
          </a:solidFill>
          <a:latin typeface="Garamond" pitchFamily="18" charset="0"/>
          <a:cs typeface="Arial" charset="0"/>
        </a:defRPr>
      </a:lvl7pPr>
      <a:lvl8pPr marL="1371600" algn="l" rtl="0" fontAlgn="base">
        <a:spcBef>
          <a:spcPct val="0"/>
        </a:spcBef>
        <a:spcAft>
          <a:spcPct val="0"/>
        </a:spcAft>
        <a:defRPr sz="4400">
          <a:solidFill>
            <a:schemeClr val="tx2"/>
          </a:solidFill>
          <a:latin typeface="Garamond" pitchFamily="18" charset="0"/>
          <a:cs typeface="Arial" charset="0"/>
        </a:defRPr>
      </a:lvl8pPr>
      <a:lvl9pPr marL="1828800" algn="l" rtl="0" fontAlgn="base">
        <a:spcBef>
          <a:spcPct val="0"/>
        </a:spcBef>
        <a:spcAft>
          <a:spcPct val="0"/>
        </a:spcAft>
        <a:defRPr sz="4400">
          <a:solidFill>
            <a:schemeClr val="tx2"/>
          </a:solidFill>
          <a:latin typeface="Garamond" pitchFamily="18" charset="0"/>
          <a:cs typeface="Arial" charset="0"/>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Char char="p"/>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75000"/>
        <a:buFont typeface="Wingdings" pitchFamily="2" charset="2"/>
        <a:buChar char="n"/>
        <a:defRPr sz="2400">
          <a:solidFill>
            <a:schemeClr val="tx1"/>
          </a:solidFill>
          <a:latin typeface="+mn-lt"/>
          <a:cs typeface="+mn-cs"/>
        </a:defRPr>
      </a:lvl2pPr>
      <a:lvl3pPr marL="1143000" indent="-228600" algn="l" rtl="0" eaLnBrk="0" fontAlgn="base" hangingPunct="0">
        <a:spcBef>
          <a:spcPct val="20000"/>
        </a:spcBef>
        <a:spcAft>
          <a:spcPct val="0"/>
        </a:spcAft>
        <a:buClr>
          <a:schemeClr val="accent1"/>
        </a:buClr>
        <a:buSzPct val="65000"/>
        <a:buFont typeface="Wingdings" pitchFamily="2" charset="2"/>
        <a:buChar char="p"/>
        <a:defRPr sz="2000">
          <a:solidFill>
            <a:schemeClr val="tx1"/>
          </a:solidFill>
          <a:latin typeface="+mn-lt"/>
          <a:cs typeface="+mn-cs"/>
        </a:defRPr>
      </a:lvl3pPr>
      <a:lvl4pPr marL="1600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cs typeface="+mn-cs"/>
        </a:defRPr>
      </a:lvl4pPr>
      <a:lvl5pPr marL="2057400" indent="-228600" algn="l" rtl="0" eaLnBrk="0" fontAlgn="base" hangingPunct="0">
        <a:spcBef>
          <a:spcPct val="20000"/>
        </a:spcBef>
        <a:spcAft>
          <a:spcPct val="0"/>
        </a:spcAft>
        <a:buClr>
          <a:schemeClr val="tx2"/>
        </a:buClr>
        <a:buSzPct val="80000"/>
        <a:buFont typeface="Wingdings" pitchFamily="2" charset="2"/>
        <a:buChar char="§"/>
        <a:defRPr sz="2000">
          <a:solidFill>
            <a:schemeClr val="tx1"/>
          </a:solidFill>
          <a:latin typeface="+mn-lt"/>
          <a:cs typeface="+mn-cs"/>
        </a:defRPr>
      </a:lvl5pPr>
      <a:lvl6pPr marL="25146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cs typeface="+mn-cs"/>
        </a:defRPr>
      </a:lvl6pPr>
      <a:lvl7pPr marL="29718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cs typeface="+mn-cs"/>
        </a:defRPr>
      </a:lvl7pPr>
      <a:lvl8pPr marL="34290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cs typeface="+mn-cs"/>
        </a:defRPr>
      </a:lvl8pPr>
      <a:lvl9pPr marL="38862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shams@crescentpower.net"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pPr eaLnBrk="1" hangingPunct="1"/>
            <a:r>
              <a:rPr lang="en-US" sz="5400" smtClean="0"/>
              <a:t>Reasons to Reject NPRR209</a:t>
            </a:r>
          </a:p>
        </p:txBody>
      </p:sp>
      <p:sp>
        <p:nvSpPr>
          <p:cNvPr id="3075" name="Rectangle 3"/>
          <p:cNvSpPr>
            <a:spLocks noGrp="1" noChangeArrowheads="1"/>
          </p:cNvSpPr>
          <p:nvPr>
            <p:ph type="subTitle" idx="1"/>
          </p:nvPr>
        </p:nvSpPr>
        <p:spPr>
          <a:xfrm>
            <a:off x="1371600" y="3270250"/>
            <a:ext cx="6400800" cy="2673350"/>
          </a:xfrm>
        </p:spPr>
        <p:txBody>
          <a:bodyPr/>
          <a:lstStyle/>
          <a:p>
            <a:pPr eaLnBrk="1" hangingPunct="1">
              <a:lnSpc>
                <a:spcPct val="90000"/>
              </a:lnSpc>
            </a:pPr>
            <a:r>
              <a:rPr lang="en-US" sz="2400" smtClean="0"/>
              <a:t>Shams Siddiqi, Ph.D.</a:t>
            </a:r>
          </a:p>
          <a:p>
            <a:pPr eaLnBrk="1" hangingPunct="1">
              <a:lnSpc>
                <a:spcPct val="90000"/>
              </a:lnSpc>
            </a:pPr>
            <a:endParaRPr lang="en-US" sz="2000" smtClean="0"/>
          </a:p>
          <a:p>
            <a:pPr eaLnBrk="1" hangingPunct="1">
              <a:lnSpc>
                <a:spcPct val="90000"/>
              </a:lnSpc>
            </a:pPr>
            <a:r>
              <a:rPr lang="en-US" sz="2000" smtClean="0"/>
              <a:t>Crescent Power, Inc.</a:t>
            </a:r>
          </a:p>
          <a:p>
            <a:pPr eaLnBrk="1" hangingPunct="1">
              <a:lnSpc>
                <a:spcPct val="90000"/>
              </a:lnSpc>
            </a:pPr>
            <a:r>
              <a:rPr lang="en-US" sz="2000" smtClean="0">
                <a:hlinkClick r:id="rId2"/>
              </a:rPr>
              <a:t>shams@crescentpower.net</a:t>
            </a:r>
            <a:endParaRPr lang="en-US" sz="2000" smtClean="0"/>
          </a:p>
          <a:p>
            <a:pPr eaLnBrk="1" hangingPunct="1">
              <a:lnSpc>
                <a:spcPct val="90000"/>
              </a:lnSpc>
            </a:pPr>
            <a:r>
              <a:rPr lang="en-US" sz="2000" smtClean="0"/>
              <a:t>Tel. (512) 263-0653</a:t>
            </a:r>
          </a:p>
          <a:p>
            <a:pPr eaLnBrk="1" hangingPunct="1">
              <a:lnSpc>
                <a:spcPct val="90000"/>
              </a:lnSpc>
            </a:pPr>
            <a:endParaRPr lang="en-US" sz="2000" smtClean="0"/>
          </a:p>
          <a:p>
            <a:pPr eaLnBrk="1" hangingPunct="1">
              <a:lnSpc>
                <a:spcPct val="90000"/>
              </a:lnSpc>
            </a:pPr>
            <a:r>
              <a:rPr lang="en-US" sz="2000" smtClean="0"/>
              <a:t>May 6, 2010</a:t>
            </a:r>
          </a:p>
          <a:p>
            <a:pPr eaLnBrk="1" hangingPunct="1">
              <a:lnSpc>
                <a:spcPct val="90000"/>
              </a:lnSpc>
            </a:pPr>
            <a:endParaRPr lang="en-US" sz="2000" smtClean="0"/>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p:spPr>
        <p:txBody>
          <a:bodyPr/>
          <a:lstStyle/>
          <a:p>
            <a:r>
              <a:rPr lang="en-US" smtClean="0"/>
              <a:t>May 6, 2010</a:t>
            </a:r>
          </a:p>
        </p:txBody>
      </p:sp>
      <p:sp>
        <p:nvSpPr>
          <p:cNvPr id="4099" name="Footer Placeholder 4"/>
          <p:cNvSpPr>
            <a:spLocks noGrp="1"/>
          </p:cNvSpPr>
          <p:nvPr>
            <p:ph type="ftr" sz="quarter" idx="11"/>
          </p:nvPr>
        </p:nvSpPr>
        <p:spPr>
          <a:noFill/>
        </p:spPr>
        <p:txBody>
          <a:bodyPr/>
          <a:lstStyle/>
          <a:p>
            <a:r>
              <a:rPr lang="en-US" smtClean="0"/>
              <a:t>Crescent Power, Inc.</a:t>
            </a:r>
          </a:p>
        </p:txBody>
      </p:sp>
      <p:sp>
        <p:nvSpPr>
          <p:cNvPr id="4100" name="Slide Number Placeholder 5"/>
          <p:cNvSpPr>
            <a:spLocks noGrp="1"/>
          </p:cNvSpPr>
          <p:nvPr>
            <p:ph type="sldNum" sz="quarter" idx="12"/>
          </p:nvPr>
        </p:nvSpPr>
        <p:spPr>
          <a:noFill/>
        </p:spPr>
        <p:txBody>
          <a:bodyPr/>
          <a:lstStyle/>
          <a:p>
            <a:fld id="{B55031D9-88CE-4DAF-9B4F-73CE1F7C85D1}" type="slidenum">
              <a:rPr lang="en-US" smtClean="0"/>
              <a:pPr/>
              <a:t>2</a:t>
            </a:fld>
            <a:endParaRPr lang="en-US" smtClean="0"/>
          </a:p>
        </p:txBody>
      </p:sp>
      <p:sp>
        <p:nvSpPr>
          <p:cNvPr id="4101" name="Rectangle 2"/>
          <p:cNvSpPr>
            <a:spLocks noGrp="1" noChangeArrowheads="1"/>
          </p:cNvSpPr>
          <p:nvPr>
            <p:ph type="title"/>
          </p:nvPr>
        </p:nvSpPr>
        <p:spPr/>
        <p:txBody>
          <a:bodyPr/>
          <a:lstStyle/>
          <a:p>
            <a:pPr eaLnBrk="1" hangingPunct="1"/>
            <a:r>
              <a:rPr lang="en-US" smtClean="0"/>
              <a:t>Reasons to Reject NPRR 209</a:t>
            </a:r>
          </a:p>
        </p:txBody>
      </p:sp>
      <p:sp>
        <p:nvSpPr>
          <p:cNvPr id="44035" name="Rectangle 3"/>
          <p:cNvSpPr>
            <a:spLocks noGrp="1" noChangeArrowheads="1"/>
          </p:cNvSpPr>
          <p:nvPr>
            <p:ph type="body" idx="1"/>
          </p:nvPr>
        </p:nvSpPr>
        <p:spPr/>
        <p:txBody>
          <a:bodyPr/>
          <a:lstStyle/>
          <a:p>
            <a:pPr eaLnBrk="1" hangingPunct="1">
              <a:lnSpc>
                <a:spcPct val="90000"/>
              </a:lnSpc>
            </a:pPr>
            <a:r>
              <a:rPr lang="en-US" sz="2000" dirty="0" smtClean="0"/>
              <a:t>NPRR 209 overreaches in defining Protected Information and would result in </a:t>
            </a:r>
            <a:r>
              <a:rPr lang="en-US" sz="2000" dirty="0" smtClean="0">
                <a:solidFill>
                  <a:srgbClr val="FF0000"/>
                </a:solidFill>
              </a:rPr>
              <a:t>less transparency </a:t>
            </a:r>
            <a:r>
              <a:rPr lang="en-US" sz="2000" dirty="0" smtClean="0"/>
              <a:t>in the most important aspect of the market under the Nodal Market than </a:t>
            </a:r>
            <a:r>
              <a:rPr lang="en-US" sz="2000" dirty="0" smtClean="0">
                <a:solidFill>
                  <a:srgbClr val="FF0000"/>
                </a:solidFill>
              </a:rPr>
              <a:t>we currently have under the Zonal Market</a:t>
            </a:r>
          </a:p>
          <a:p>
            <a:pPr eaLnBrk="1" hangingPunct="1">
              <a:lnSpc>
                <a:spcPct val="90000"/>
              </a:lnSpc>
            </a:pPr>
            <a:endParaRPr lang="en-US" sz="2000" dirty="0" smtClean="0">
              <a:solidFill>
                <a:srgbClr val="FF0066"/>
              </a:solidFill>
            </a:endParaRPr>
          </a:p>
          <a:p>
            <a:pPr eaLnBrk="1" hangingPunct="1">
              <a:lnSpc>
                <a:spcPct val="90000"/>
              </a:lnSpc>
            </a:pPr>
            <a:r>
              <a:rPr lang="en-US" sz="2000" dirty="0" smtClean="0"/>
              <a:t>Adding SE items to the list of Protected Information is </a:t>
            </a:r>
            <a:r>
              <a:rPr lang="en-US" sz="2000" dirty="0" smtClean="0">
                <a:solidFill>
                  <a:srgbClr val="FF0000"/>
                </a:solidFill>
              </a:rPr>
              <a:t>bad policy</a:t>
            </a:r>
            <a:r>
              <a:rPr lang="en-US" sz="2000" dirty="0" smtClean="0"/>
              <a:t> due to the value of the information to the market and the commercial availability of such information</a:t>
            </a:r>
          </a:p>
          <a:p>
            <a:pPr eaLnBrk="1" hangingPunct="1">
              <a:lnSpc>
                <a:spcPct val="90000"/>
              </a:lnSpc>
            </a:pPr>
            <a:endParaRPr lang="en-US" sz="2000" dirty="0" smtClean="0"/>
          </a:p>
          <a:p>
            <a:pPr eaLnBrk="1" hangingPunct="1">
              <a:lnSpc>
                <a:spcPct val="90000"/>
              </a:lnSpc>
            </a:pPr>
            <a:endParaRPr lang="en-US" sz="2000"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4035">
                                            <p:txEl>
                                              <p:pRg st="0" end="0"/>
                                            </p:txEl>
                                          </p:spTgt>
                                        </p:tgtEl>
                                        <p:attrNameLst>
                                          <p:attrName>style.visibility</p:attrName>
                                        </p:attrNameLst>
                                      </p:cBhvr>
                                      <p:to>
                                        <p:strVal val="visible"/>
                                      </p:to>
                                    </p:set>
                                    <p:animEffect transition="in" filter="fade">
                                      <p:cBhvr>
                                        <p:cTn id="7" dur="1000"/>
                                        <p:tgtEl>
                                          <p:spTgt spid="44035">
                                            <p:txEl>
                                              <p:pRg st="0" end="0"/>
                                            </p:txEl>
                                          </p:spTgt>
                                        </p:tgtEl>
                                      </p:cBhvr>
                                    </p:animEffect>
                                  </p:childTnLst>
                                  <p:subTnLst>
                                    <p:animClr clrSpc="rgb" dir="cw">
                                      <p:cBhvr override="childStyle">
                                        <p:cTn dur="1" fill="hold" display="0" masterRel="nextClick" afterEffect="1"/>
                                        <p:tgtEl>
                                          <p:spTgt spid="44035">
                                            <p:txEl>
                                              <p:pRg st="0" end="0"/>
                                            </p:txEl>
                                          </p:spTgt>
                                        </p:tgtEl>
                                        <p:attrNameLst>
                                          <p:attrName>ppt_c</p:attrName>
                                        </p:attrNameLst>
                                      </p:cBhvr>
                                      <p:to>
                                        <a:srgbClr val="DDDDDD"/>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4035">
                                            <p:txEl>
                                              <p:pRg st="2" end="2"/>
                                            </p:txEl>
                                          </p:spTgt>
                                        </p:tgtEl>
                                        <p:attrNameLst>
                                          <p:attrName>style.visibility</p:attrName>
                                        </p:attrNameLst>
                                      </p:cBhvr>
                                      <p:to>
                                        <p:strVal val="visible"/>
                                      </p:to>
                                    </p:set>
                                    <p:animEffect transition="in" filter="fade">
                                      <p:cBhvr>
                                        <p:cTn id="12" dur="1000"/>
                                        <p:tgtEl>
                                          <p:spTgt spid="44035">
                                            <p:txEl>
                                              <p:pRg st="2" end="2"/>
                                            </p:txEl>
                                          </p:spTgt>
                                        </p:tgtEl>
                                      </p:cBhvr>
                                    </p:animEffect>
                                  </p:childTnLst>
                                  <p:subTnLst>
                                    <p:animClr clrSpc="rgb" dir="cw">
                                      <p:cBhvr override="childStyle">
                                        <p:cTn dur="1" fill="hold" display="0" masterRel="nextClick" afterEffect="1"/>
                                        <p:tgtEl>
                                          <p:spTgt spid="44035">
                                            <p:txEl>
                                              <p:pRg st="2" end="2"/>
                                            </p:txEl>
                                          </p:spTgt>
                                        </p:tgtEl>
                                        <p:attrNameLst>
                                          <p:attrName>ppt_c</p:attrName>
                                        </p:attrNameLst>
                                      </p:cBhvr>
                                      <p:to>
                                        <a:srgbClr val="DDDDDD"/>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Date Placeholder 3"/>
          <p:cNvSpPr>
            <a:spLocks noGrp="1"/>
          </p:cNvSpPr>
          <p:nvPr>
            <p:ph type="dt" sz="quarter" idx="10"/>
          </p:nvPr>
        </p:nvSpPr>
        <p:spPr>
          <a:noFill/>
        </p:spPr>
        <p:txBody>
          <a:bodyPr/>
          <a:lstStyle/>
          <a:p>
            <a:r>
              <a:rPr lang="en-US" smtClean="0"/>
              <a:t>May 6, 2010</a:t>
            </a:r>
          </a:p>
        </p:txBody>
      </p:sp>
      <p:sp>
        <p:nvSpPr>
          <p:cNvPr id="5123" name="Footer Placeholder 4"/>
          <p:cNvSpPr>
            <a:spLocks noGrp="1"/>
          </p:cNvSpPr>
          <p:nvPr>
            <p:ph type="ftr" sz="quarter" idx="11"/>
          </p:nvPr>
        </p:nvSpPr>
        <p:spPr>
          <a:noFill/>
        </p:spPr>
        <p:txBody>
          <a:bodyPr/>
          <a:lstStyle/>
          <a:p>
            <a:r>
              <a:rPr lang="en-US" smtClean="0"/>
              <a:t>Crescent Power, Inc.</a:t>
            </a:r>
          </a:p>
        </p:txBody>
      </p:sp>
      <p:sp>
        <p:nvSpPr>
          <p:cNvPr id="5124" name="Slide Number Placeholder 5"/>
          <p:cNvSpPr>
            <a:spLocks noGrp="1"/>
          </p:cNvSpPr>
          <p:nvPr>
            <p:ph type="sldNum" sz="quarter" idx="12"/>
          </p:nvPr>
        </p:nvSpPr>
        <p:spPr>
          <a:noFill/>
        </p:spPr>
        <p:txBody>
          <a:bodyPr/>
          <a:lstStyle/>
          <a:p>
            <a:fld id="{060815E7-081C-4D5C-9B12-114D12D00392}" type="slidenum">
              <a:rPr lang="en-US" smtClean="0"/>
              <a:pPr/>
              <a:t>3</a:t>
            </a:fld>
            <a:endParaRPr lang="en-US" smtClean="0"/>
          </a:p>
        </p:txBody>
      </p:sp>
      <p:sp>
        <p:nvSpPr>
          <p:cNvPr id="5125" name="Rectangle 2"/>
          <p:cNvSpPr>
            <a:spLocks noGrp="1" noChangeArrowheads="1"/>
          </p:cNvSpPr>
          <p:nvPr>
            <p:ph type="title"/>
          </p:nvPr>
        </p:nvSpPr>
        <p:spPr/>
        <p:txBody>
          <a:bodyPr/>
          <a:lstStyle/>
          <a:p>
            <a:pPr eaLnBrk="1" hangingPunct="1"/>
            <a:r>
              <a:rPr lang="en-US" smtClean="0"/>
              <a:t>Transparency is Important</a:t>
            </a:r>
          </a:p>
        </p:txBody>
      </p:sp>
      <p:sp>
        <p:nvSpPr>
          <p:cNvPr id="44035" name="Rectangle 3"/>
          <p:cNvSpPr>
            <a:spLocks noGrp="1" noChangeArrowheads="1"/>
          </p:cNvSpPr>
          <p:nvPr>
            <p:ph type="body" idx="1"/>
          </p:nvPr>
        </p:nvSpPr>
        <p:spPr/>
        <p:txBody>
          <a:bodyPr/>
          <a:lstStyle/>
          <a:p>
            <a:pPr eaLnBrk="1" hangingPunct="1"/>
            <a:r>
              <a:rPr lang="en-US" sz="2000" smtClean="0"/>
              <a:t>Posting State Estimator Reports each hour in real-time is important for:</a:t>
            </a:r>
          </a:p>
          <a:p>
            <a:pPr lvl="1" eaLnBrk="1" hangingPunct="1"/>
            <a:r>
              <a:rPr lang="en-US" sz="1600" smtClean="0"/>
              <a:t>Transparency into ERCOT operation of the grid (e.g. understanding wind curtailments)</a:t>
            </a:r>
          </a:p>
          <a:p>
            <a:pPr lvl="1" eaLnBrk="1" hangingPunct="1"/>
            <a:r>
              <a:rPr lang="en-US" sz="1600" smtClean="0"/>
              <a:t>Transparency into system conditions (e.g., forced transmission outages, distance from line, voltage, and contingency limits)</a:t>
            </a:r>
          </a:p>
          <a:p>
            <a:pPr lvl="1" eaLnBrk="1" hangingPunct="1"/>
            <a:r>
              <a:rPr lang="en-US" sz="1600" smtClean="0"/>
              <a:t>Transparency into LMP deviations and the expected duration of such deviations based on cause that can be derived from SE reports</a:t>
            </a:r>
          </a:p>
          <a:p>
            <a:pPr lvl="1" eaLnBrk="1" hangingPunct="1"/>
            <a:r>
              <a:rPr lang="en-US" sz="1600" smtClean="0"/>
              <a:t>Real-time optimal Ancillary Service responsibility re-allocation</a:t>
            </a:r>
          </a:p>
          <a:p>
            <a:pPr lvl="1" eaLnBrk="1" hangingPunct="1"/>
            <a:r>
              <a:rPr lang="en-US" sz="1600" smtClean="0"/>
              <a:t>Better day-ahead forecasting based on current day SE reports – this enables better fuel consumption forecasts thereby reducing fuel costs</a:t>
            </a:r>
          </a:p>
          <a:p>
            <a:pPr eaLnBrk="1" hangingPunct="1"/>
            <a:endParaRPr lang="en-US" sz="200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4035">
                                            <p:txEl>
                                              <p:pRg st="0" end="0"/>
                                            </p:txEl>
                                          </p:spTgt>
                                        </p:tgtEl>
                                        <p:attrNameLst>
                                          <p:attrName>style.visibility</p:attrName>
                                        </p:attrNameLst>
                                      </p:cBhvr>
                                      <p:to>
                                        <p:strVal val="visible"/>
                                      </p:to>
                                    </p:set>
                                    <p:animEffect transition="in" filter="fade">
                                      <p:cBhvr>
                                        <p:cTn id="7" dur="1000"/>
                                        <p:tgtEl>
                                          <p:spTgt spid="44035">
                                            <p:txEl>
                                              <p:pRg st="0" end="0"/>
                                            </p:txEl>
                                          </p:spTgt>
                                        </p:tgtEl>
                                      </p:cBhvr>
                                    </p:animEffect>
                                  </p:childTnLst>
                                  <p:subTnLst>
                                    <p:animClr clrSpc="rgb" dir="cw">
                                      <p:cBhvr override="childStyle">
                                        <p:cTn dur="1" fill="hold" display="0" masterRel="nextClick" afterEffect="1"/>
                                        <p:tgtEl>
                                          <p:spTgt spid="44035">
                                            <p:txEl>
                                              <p:pRg st="0" end="0"/>
                                            </p:txEl>
                                          </p:spTgt>
                                        </p:tgtEl>
                                        <p:attrNameLst>
                                          <p:attrName>ppt_c</p:attrName>
                                        </p:attrNameLst>
                                      </p:cBhvr>
                                      <p:to>
                                        <a:srgbClr val="DDDDDD"/>
                                      </p:to>
                                    </p:animClr>
                                  </p:subTnLst>
                                </p:cTn>
                              </p:par>
                              <p:par>
                                <p:cTn id="8" presetID="10" presetClass="entr" presetSubtype="0" fill="hold" grpId="0" nodeType="withEffect">
                                  <p:stCondLst>
                                    <p:cond delay="0"/>
                                  </p:stCondLst>
                                  <p:childTnLst>
                                    <p:set>
                                      <p:cBhvr>
                                        <p:cTn id="9" dur="1" fill="hold">
                                          <p:stCondLst>
                                            <p:cond delay="0"/>
                                          </p:stCondLst>
                                        </p:cTn>
                                        <p:tgtEl>
                                          <p:spTgt spid="44035">
                                            <p:txEl>
                                              <p:pRg st="1" end="1"/>
                                            </p:txEl>
                                          </p:spTgt>
                                        </p:tgtEl>
                                        <p:attrNameLst>
                                          <p:attrName>style.visibility</p:attrName>
                                        </p:attrNameLst>
                                      </p:cBhvr>
                                      <p:to>
                                        <p:strVal val="visible"/>
                                      </p:to>
                                    </p:set>
                                    <p:animEffect transition="in" filter="fade">
                                      <p:cBhvr>
                                        <p:cTn id="10" dur="1000"/>
                                        <p:tgtEl>
                                          <p:spTgt spid="44035">
                                            <p:txEl>
                                              <p:pRg st="1" end="1"/>
                                            </p:txEl>
                                          </p:spTgt>
                                        </p:tgtEl>
                                      </p:cBhvr>
                                    </p:animEffect>
                                  </p:childTnLst>
                                  <p:subTnLst>
                                    <p:animClr clrSpc="rgb" dir="cw">
                                      <p:cBhvr override="childStyle">
                                        <p:cTn dur="1" fill="hold" display="0" masterRel="nextClick" afterEffect="1"/>
                                        <p:tgtEl>
                                          <p:spTgt spid="44035">
                                            <p:txEl>
                                              <p:pRg st="1" end="1"/>
                                            </p:txEl>
                                          </p:spTgt>
                                        </p:tgtEl>
                                        <p:attrNameLst>
                                          <p:attrName>ppt_c</p:attrName>
                                        </p:attrNameLst>
                                      </p:cBhvr>
                                      <p:to>
                                        <a:srgbClr val="DDDDDD"/>
                                      </p:to>
                                    </p:animClr>
                                  </p:subTnLst>
                                </p:cTn>
                              </p:par>
                              <p:par>
                                <p:cTn id="11" presetID="10" presetClass="entr" presetSubtype="0" fill="hold" grpId="0" nodeType="withEffect">
                                  <p:stCondLst>
                                    <p:cond delay="0"/>
                                  </p:stCondLst>
                                  <p:childTnLst>
                                    <p:set>
                                      <p:cBhvr>
                                        <p:cTn id="12" dur="1" fill="hold">
                                          <p:stCondLst>
                                            <p:cond delay="0"/>
                                          </p:stCondLst>
                                        </p:cTn>
                                        <p:tgtEl>
                                          <p:spTgt spid="44035">
                                            <p:txEl>
                                              <p:pRg st="2" end="2"/>
                                            </p:txEl>
                                          </p:spTgt>
                                        </p:tgtEl>
                                        <p:attrNameLst>
                                          <p:attrName>style.visibility</p:attrName>
                                        </p:attrNameLst>
                                      </p:cBhvr>
                                      <p:to>
                                        <p:strVal val="visible"/>
                                      </p:to>
                                    </p:set>
                                    <p:animEffect transition="in" filter="fade">
                                      <p:cBhvr>
                                        <p:cTn id="13" dur="1000"/>
                                        <p:tgtEl>
                                          <p:spTgt spid="44035">
                                            <p:txEl>
                                              <p:pRg st="2" end="2"/>
                                            </p:txEl>
                                          </p:spTgt>
                                        </p:tgtEl>
                                      </p:cBhvr>
                                    </p:animEffect>
                                  </p:childTnLst>
                                  <p:subTnLst>
                                    <p:animClr clrSpc="rgb" dir="cw">
                                      <p:cBhvr override="childStyle">
                                        <p:cTn dur="1" fill="hold" display="0" masterRel="nextClick" afterEffect="1"/>
                                        <p:tgtEl>
                                          <p:spTgt spid="44035">
                                            <p:txEl>
                                              <p:pRg st="2" end="2"/>
                                            </p:txEl>
                                          </p:spTgt>
                                        </p:tgtEl>
                                        <p:attrNameLst>
                                          <p:attrName>ppt_c</p:attrName>
                                        </p:attrNameLst>
                                      </p:cBhvr>
                                      <p:to>
                                        <a:srgbClr val="DDDDDD"/>
                                      </p:to>
                                    </p:animClr>
                                  </p:subTnLst>
                                </p:cTn>
                              </p:par>
                              <p:par>
                                <p:cTn id="14" presetID="10" presetClass="entr" presetSubtype="0" fill="hold" grpId="0" nodeType="withEffect">
                                  <p:stCondLst>
                                    <p:cond delay="0"/>
                                  </p:stCondLst>
                                  <p:childTnLst>
                                    <p:set>
                                      <p:cBhvr>
                                        <p:cTn id="15" dur="1" fill="hold">
                                          <p:stCondLst>
                                            <p:cond delay="0"/>
                                          </p:stCondLst>
                                        </p:cTn>
                                        <p:tgtEl>
                                          <p:spTgt spid="44035">
                                            <p:txEl>
                                              <p:pRg st="3" end="3"/>
                                            </p:txEl>
                                          </p:spTgt>
                                        </p:tgtEl>
                                        <p:attrNameLst>
                                          <p:attrName>style.visibility</p:attrName>
                                        </p:attrNameLst>
                                      </p:cBhvr>
                                      <p:to>
                                        <p:strVal val="visible"/>
                                      </p:to>
                                    </p:set>
                                    <p:animEffect transition="in" filter="fade">
                                      <p:cBhvr>
                                        <p:cTn id="16" dur="1000"/>
                                        <p:tgtEl>
                                          <p:spTgt spid="44035">
                                            <p:txEl>
                                              <p:pRg st="3" end="3"/>
                                            </p:txEl>
                                          </p:spTgt>
                                        </p:tgtEl>
                                      </p:cBhvr>
                                    </p:animEffect>
                                  </p:childTnLst>
                                  <p:subTnLst>
                                    <p:animClr clrSpc="rgb" dir="cw">
                                      <p:cBhvr override="childStyle">
                                        <p:cTn dur="1" fill="hold" display="0" masterRel="nextClick" afterEffect="1"/>
                                        <p:tgtEl>
                                          <p:spTgt spid="44035">
                                            <p:txEl>
                                              <p:pRg st="3" end="3"/>
                                            </p:txEl>
                                          </p:spTgt>
                                        </p:tgtEl>
                                        <p:attrNameLst>
                                          <p:attrName>ppt_c</p:attrName>
                                        </p:attrNameLst>
                                      </p:cBhvr>
                                      <p:to>
                                        <a:srgbClr val="DDDDDD"/>
                                      </p:to>
                                    </p:animClr>
                                  </p:subTnLst>
                                </p:cTn>
                              </p:par>
                              <p:par>
                                <p:cTn id="17" presetID="10" presetClass="entr" presetSubtype="0" fill="hold" grpId="0" nodeType="withEffect">
                                  <p:stCondLst>
                                    <p:cond delay="0"/>
                                  </p:stCondLst>
                                  <p:childTnLst>
                                    <p:set>
                                      <p:cBhvr>
                                        <p:cTn id="18" dur="1" fill="hold">
                                          <p:stCondLst>
                                            <p:cond delay="0"/>
                                          </p:stCondLst>
                                        </p:cTn>
                                        <p:tgtEl>
                                          <p:spTgt spid="44035">
                                            <p:txEl>
                                              <p:pRg st="4" end="4"/>
                                            </p:txEl>
                                          </p:spTgt>
                                        </p:tgtEl>
                                        <p:attrNameLst>
                                          <p:attrName>style.visibility</p:attrName>
                                        </p:attrNameLst>
                                      </p:cBhvr>
                                      <p:to>
                                        <p:strVal val="visible"/>
                                      </p:to>
                                    </p:set>
                                    <p:animEffect transition="in" filter="fade">
                                      <p:cBhvr>
                                        <p:cTn id="19" dur="1000"/>
                                        <p:tgtEl>
                                          <p:spTgt spid="44035">
                                            <p:txEl>
                                              <p:pRg st="4" end="4"/>
                                            </p:txEl>
                                          </p:spTgt>
                                        </p:tgtEl>
                                      </p:cBhvr>
                                    </p:animEffect>
                                  </p:childTnLst>
                                  <p:subTnLst>
                                    <p:animClr clrSpc="rgb" dir="cw">
                                      <p:cBhvr override="childStyle">
                                        <p:cTn dur="1" fill="hold" display="0" masterRel="nextClick" afterEffect="1"/>
                                        <p:tgtEl>
                                          <p:spTgt spid="44035">
                                            <p:txEl>
                                              <p:pRg st="4" end="4"/>
                                            </p:txEl>
                                          </p:spTgt>
                                        </p:tgtEl>
                                        <p:attrNameLst>
                                          <p:attrName>ppt_c</p:attrName>
                                        </p:attrNameLst>
                                      </p:cBhvr>
                                      <p:to>
                                        <a:srgbClr val="DDDDDD"/>
                                      </p:to>
                                    </p:animClr>
                                  </p:subTnLst>
                                </p:cTn>
                              </p:par>
                              <p:par>
                                <p:cTn id="20" presetID="10" presetClass="entr" presetSubtype="0" fill="hold" grpId="0" nodeType="withEffect">
                                  <p:stCondLst>
                                    <p:cond delay="0"/>
                                  </p:stCondLst>
                                  <p:childTnLst>
                                    <p:set>
                                      <p:cBhvr>
                                        <p:cTn id="21" dur="1" fill="hold">
                                          <p:stCondLst>
                                            <p:cond delay="0"/>
                                          </p:stCondLst>
                                        </p:cTn>
                                        <p:tgtEl>
                                          <p:spTgt spid="44035">
                                            <p:txEl>
                                              <p:pRg st="5" end="5"/>
                                            </p:txEl>
                                          </p:spTgt>
                                        </p:tgtEl>
                                        <p:attrNameLst>
                                          <p:attrName>style.visibility</p:attrName>
                                        </p:attrNameLst>
                                      </p:cBhvr>
                                      <p:to>
                                        <p:strVal val="visible"/>
                                      </p:to>
                                    </p:set>
                                    <p:animEffect transition="in" filter="fade">
                                      <p:cBhvr>
                                        <p:cTn id="22" dur="1000"/>
                                        <p:tgtEl>
                                          <p:spTgt spid="44035">
                                            <p:txEl>
                                              <p:pRg st="5" end="5"/>
                                            </p:txEl>
                                          </p:spTgt>
                                        </p:tgtEl>
                                      </p:cBhvr>
                                    </p:animEffect>
                                  </p:childTnLst>
                                  <p:subTnLst>
                                    <p:animClr clrSpc="rgb" dir="cw">
                                      <p:cBhvr override="childStyle">
                                        <p:cTn dur="1" fill="hold" display="0" masterRel="nextClick" afterEffect="1"/>
                                        <p:tgtEl>
                                          <p:spTgt spid="44035">
                                            <p:txEl>
                                              <p:pRg st="5" end="5"/>
                                            </p:txEl>
                                          </p:spTgt>
                                        </p:tgtEl>
                                        <p:attrNameLst>
                                          <p:attrName>ppt_c</p:attrName>
                                        </p:attrNameLst>
                                      </p:cBhvr>
                                      <p:to>
                                        <a:srgbClr val="DDDDDD"/>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Date Placeholder 3"/>
          <p:cNvSpPr>
            <a:spLocks noGrp="1"/>
          </p:cNvSpPr>
          <p:nvPr>
            <p:ph type="dt" sz="quarter" idx="10"/>
          </p:nvPr>
        </p:nvSpPr>
        <p:spPr>
          <a:noFill/>
        </p:spPr>
        <p:txBody>
          <a:bodyPr/>
          <a:lstStyle/>
          <a:p>
            <a:r>
              <a:rPr lang="en-US" smtClean="0"/>
              <a:t>May 6, 2010</a:t>
            </a:r>
          </a:p>
        </p:txBody>
      </p:sp>
      <p:sp>
        <p:nvSpPr>
          <p:cNvPr id="6147" name="Footer Placeholder 4"/>
          <p:cNvSpPr>
            <a:spLocks noGrp="1"/>
          </p:cNvSpPr>
          <p:nvPr>
            <p:ph type="ftr" sz="quarter" idx="11"/>
          </p:nvPr>
        </p:nvSpPr>
        <p:spPr>
          <a:noFill/>
        </p:spPr>
        <p:txBody>
          <a:bodyPr/>
          <a:lstStyle/>
          <a:p>
            <a:r>
              <a:rPr lang="en-US" smtClean="0"/>
              <a:t>Crescent Power, Inc.</a:t>
            </a:r>
          </a:p>
        </p:txBody>
      </p:sp>
      <p:sp>
        <p:nvSpPr>
          <p:cNvPr id="6148" name="Slide Number Placeholder 5"/>
          <p:cNvSpPr>
            <a:spLocks noGrp="1"/>
          </p:cNvSpPr>
          <p:nvPr>
            <p:ph type="sldNum" sz="quarter" idx="12"/>
          </p:nvPr>
        </p:nvSpPr>
        <p:spPr>
          <a:noFill/>
        </p:spPr>
        <p:txBody>
          <a:bodyPr/>
          <a:lstStyle/>
          <a:p>
            <a:fld id="{DE1515F4-C924-4E99-A707-CA7595EBE227}" type="slidenum">
              <a:rPr lang="en-US" smtClean="0"/>
              <a:pPr/>
              <a:t>4</a:t>
            </a:fld>
            <a:endParaRPr lang="en-US" smtClean="0"/>
          </a:p>
        </p:txBody>
      </p:sp>
      <p:sp>
        <p:nvSpPr>
          <p:cNvPr id="6149" name="Rectangle 2"/>
          <p:cNvSpPr>
            <a:spLocks noGrp="1" noChangeArrowheads="1"/>
          </p:cNvSpPr>
          <p:nvPr>
            <p:ph type="title"/>
          </p:nvPr>
        </p:nvSpPr>
        <p:spPr/>
        <p:txBody>
          <a:bodyPr/>
          <a:lstStyle/>
          <a:p>
            <a:pPr eaLnBrk="1" hangingPunct="1"/>
            <a:r>
              <a:rPr lang="en-US" smtClean="0"/>
              <a:t>Less Transparency than Zonal!?</a:t>
            </a:r>
          </a:p>
        </p:txBody>
      </p:sp>
      <p:sp>
        <p:nvSpPr>
          <p:cNvPr id="44035" name="Rectangle 3"/>
          <p:cNvSpPr>
            <a:spLocks noGrp="1" noChangeArrowheads="1"/>
          </p:cNvSpPr>
          <p:nvPr>
            <p:ph type="body" idx="1"/>
          </p:nvPr>
        </p:nvSpPr>
        <p:spPr/>
        <p:txBody>
          <a:bodyPr/>
          <a:lstStyle/>
          <a:p>
            <a:pPr eaLnBrk="1" hangingPunct="1"/>
            <a:r>
              <a:rPr lang="en-US" sz="2000" smtClean="0"/>
              <a:t>Even under the current Zonal Market, flows on Commercially Significant Constraints (CSCs) and Closely Related Elements (CREs) are posted by ERCOT in real-time</a:t>
            </a:r>
          </a:p>
          <a:p>
            <a:pPr eaLnBrk="1" hangingPunct="1"/>
            <a:endParaRPr lang="en-US" sz="2000" smtClean="0"/>
          </a:p>
          <a:p>
            <a:pPr eaLnBrk="1" hangingPunct="1"/>
            <a:r>
              <a:rPr lang="en-US" sz="2000" smtClean="0"/>
              <a:t>NPRR 209, by defining all transmission flows from the State Estimator as Protected Information, would prohibit ERCOT from posting flows on all constraints, including the flows on current CSCs and CREs that are likely to be important Competitive Constraints in the Nodal Market</a:t>
            </a:r>
          </a:p>
          <a:p>
            <a:pPr eaLnBrk="1" hangingPunct="1"/>
            <a:endParaRPr lang="en-US" sz="2000" smtClean="0"/>
          </a:p>
          <a:p>
            <a:pPr eaLnBrk="1" hangingPunct="1"/>
            <a:r>
              <a:rPr lang="en-US" sz="2000" smtClean="0"/>
              <a:t>Transparency into the flows on significant constraints is of the greatest importance to the market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4035">
                                            <p:txEl>
                                              <p:pRg st="0" end="0"/>
                                            </p:txEl>
                                          </p:spTgt>
                                        </p:tgtEl>
                                        <p:attrNameLst>
                                          <p:attrName>style.visibility</p:attrName>
                                        </p:attrNameLst>
                                      </p:cBhvr>
                                      <p:to>
                                        <p:strVal val="visible"/>
                                      </p:to>
                                    </p:set>
                                    <p:animEffect transition="in" filter="fade">
                                      <p:cBhvr>
                                        <p:cTn id="7" dur="1000"/>
                                        <p:tgtEl>
                                          <p:spTgt spid="44035">
                                            <p:txEl>
                                              <p:pRg st="0" end="0"/>
                                            </p:txEl>
                                          </p:spTgt>
                                        </p:tgtEl>
                                      </p:cBhvr>
                                    </p:animEffect>
                                  </p:childTnLst>
                                  <p:subTnLst>
                                    <p:animClr clrSpc="rgb" dir="cw">
                                      <p:cBhvr override="childStyle">
                                        <p:cTn dur="1" fill="hold" display="0" masterRel="nextClick" afterEffect="1"/>
                                        <p:tgtEl>
                                          <p:spTgt spid="44035">
                                            <p:txEl>
                                              <p:pRg st="0" end="0"/>
                                            </p:txEl>
                                          </p:spTgt>
                                        </p:tgtEl>
                                        <p:attrNameLst>
                                          <p:attrName>ppt_c</p:attrName>
                                        </p:attrNameLst>
                                      </p:cBhvr>
                                      <p:to>
                                        <a:srgbClr val="DDDDDD"/>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4035">
                                            <p:txEl>
                                              <p:pRg st="2" end="2"/>
                                            </p:txEl>
                                          </p:spTgt>
                                        </p:tgtEl>
                                        <p:attrNameLst>
                                          <p:attrName>style.visibility</p:attrName>
                                        </p:attrNameLst>
                                      </p:cBhvr>
                                      <p:to>
                                        <p:strVal val="visible"/>
                                      </p:to>
                                    </p:set>
                                    <p:animEffect transition="in" filter="fade">
                                      <p:cBhvr>
                                        <p:cTn id="12" dur="1000"/>
                                        <p:tgtEl>
                                          <p:spTgt spid="44035">
                                            <p:txEl>
                                              <p:pRg st="2" end="2"/>
                                            </p:txEl>
                                          </p:spTgt>
                                        </p:tgtEl>
                                      </p:cBhvr>
                                    </p:animEffect>
                                  </p:childTnLst>
                                  <p:subTnLst>
                                    <p:animClr clrSpc="rgb" dir="cw">
                                      <p:cBhvr override="childStyle">
                                        <p:cTn dur="1" fill="hold" display="0" masterRel="nextClick" afterEffect="1"/>
                                        <p:tgtEl>
                                          <p:spTgt spid="44035">
                                            <p:txEl>
                                              <p:pRg st="2" end="2"/>
                                            </p:txEl>
                                          </p:spTgt>
                                        </p:tgtEl>
                                        <p:attrNameLst>
                                          <p:attrName>ppt_c</p:attrName>
                                        </p:attrNameLst>
                                      </p:cBhvr>
                                      <p:to>
                                        <a:srgbClr val="DDDDDD"/>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4035">
                                            <p:txEl>
                                              <p:pRg st="4" end="4"/>
                                            </p:txEl>
                                          </p:spTgt>
                                        </p:tgtEl>
                                        <p:attrNameLst>
                                          <p:attrName>style.visibility</p:attrName>
                                        </p:attrNameLst>
                                      </p:cBhvr>
                                      <p:to>
                                        <p:strVal val="visible"/>
                                      </p:to>
                                    </p:set>
                                    <p:animEffect transition="in" filter="fade">
                                      <p:cBhvr>
                                        <p:cTn id="17" dur="1000"/>
                                        <p:tgtEl>
                                          <p:spTgt spid="44035">
                                            <p:txEl>
                                              <p:pRg st="4" end="4"/>
                                            </p:txEl>
                                          </p:spTgt>
                                        </p:tgtEl>
                                      </p:cBhvr>
                                    </p:animEffect>
                                  </p:childTnLst>
                                  <p:subTnLst>
                                    <p:animClr clrSpc="rgb" dir="cw">
                                      <p:cBhvr override="childStyle">
                                        <p:cTn dur="1" fill="hold" display="0" masterRel="nextClick" afterEffect="1"/>
                                        <p:tgtEl>
                                          <p:spTgt spid="44035">
                                            <p:txEl>
                                              <p:pRg st="4" end="4"/>
                                            </p:txEl>
                                          </p:spTgt>
                                        </p:tgtEl>
                                        <p:attrNameLst>
                                          <p:attrName>ppt_c</p:attrName>
                                        </p:attrNameLst>
                                      </p:cBhvr>
                                      <p:to>
                                        <a:srgbClr val="DDDDDD"/>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smtClean="0"/>
              <a:t>Data Transparency Now and Later</a:t>
            </a:r>
          </a:p>
        </p:txBody>
      </p:sp>
      <p:sp>
        <p:nvSpPr>
          <p:cNvPr id="7171" name="Date Placeholder 3"/>
          <p:cNvSpPr>
            <a:spLocks noGrp="1"/>
          </p:cNvSpPr>
          <p:nvPr>
            <p:ph type="dt" sz="quarter" idx="10"/>
          </p:nvPr>
        </p:nvSpPr>
        <p:spPr>
          <a:noFill/>
        </p:spPr>
        <p:txBody>
          <a:bodyPr/>
          <a:lstStyle/>
          <a:p>
            <a:r>
              <a:rPr lang="en-US" smtClean="0"/>
              <a:t>May 6, 2010</a:t>
            </a:r>
          </a:p>
        </p:txBody>
      </p:sp>
      <p:sp>
        <p:nvSpPr>
          <p:cNvPr id="7172" name="Footer Placeholder 4"/>
          <p:cNvSpPr>
            <a:spLocks noGrp="1"/>
          </p:cNvSpPr>
          <p:nvPr>
            <p:ph type="ftr" sz="quarter" idx="11"/>
          </p:nvPr>
        </p:nvSpPr>
        <p:spPr>
          <a:noFill/>
        </p:spPr>
        <p:txBody>
          <a:bodyPr/>
          <a:lstStyle/>
          <a:p>
            <a:r>
              <a:rPr lang="en-US" smtClean="0"/>
              <a:t>Crescent Power, Inc.</a:t>
            </a:r>
          </a:p>
        </p:txBody>
      </p:sp>
      <p:sp>
        <p:nvSpPr>
          <p:cNvPr id="7173" name="Slide Number Placeholder 5"/>
          <p:cNvSpPr>
            <a:spLocks noGrp="1"/>
          </p:cNvSpPr>
          <p:nvPr>
            <p:ph type="sldNum" sz="quarter" idx="12"/>
          </p:nvPr>
        </p:nvSpPr>
        <p:spPr>
          <a:noFill/>
        </p:spPr>
        <p:txBody>
          <a:bodyPr/>
          <a:lstStyle/>
          <a:p>
            <a:fld id="{AF3D08B2-14C3-46D3-AEB5-F8BA21357634}" type="slidenum">
              <a:rPr lang="en-US" smtClean="0"/>
              <a:pPr/>
              <a:t>5</a:t>
            </a:fld>
            <a:endParaRPr lang="en-US" smtClean="0"/>
          </a:p>
        </p:txBody>
      </p:sp>
      <p:graphicFrame>
        <p:nvGraphicFramePr>
          <p:cNvPr id="7" name="Table 6"/>
          <p:cNvGraphicFramePr>
            <a:graphicFrameLocks noGrp="1"/>
          </p:cNvGraphicFramePr>
          <p:nvPr/>
        </p:nvGraphicFramePr>
        <p:xfrm>
          <a:off x="533400" y="1524000"/>
          <a:ext cx="8001000" cy="4678679"/>
        </p:xfrm>
        <a:graphic>
          <a:graphicData uri="http://schemas.openxmlformats.org/drawingml/2006/table">
            <a:tbl>
              <a:tblPr firstRow="1" bandRow="1">
                <a:tableStyleId>{5C22544A-7EE6-4342-B048-85BDC9FD1C3A}</a:tableStyleId>
              </a:tblPr>
              <a:tblGrid>
                <a:gridCol w="2000250"/>
                <a:gridCol w="2000250"/>
                <a:gridCol w="2000250"/>
                <a:gridCol w="2000250"/>
              </a:tblGrid>
              <a:tr h="838199">
                <a:tc>
                  <a:txBody>
                    <a:bodyPr/>
                    <a:lstStyle/>
                    <a:p>
                      <a:r>
                        <a:rPr lang="en-US" dirty="0" smtClean="0"/>
                        <a:t>Zonal Market</a:t>
                      </a:r>
                      <a:endParaRPr lang="en-US" dirty="0"/>
                    </a:p>
                  </a:txBody>
                  <a:tcPr/>
                </a:tc>
                <a:tc>
                  <a:txBody>
                    <a:bodyPr/>
                    <a:lstStyle/>
                    <a:p>
                      <a:r>
                        <a:rPr lang="en-US" dirty="0" smtClean="0"/>
                        <a:t>Nodal</a:t>
                      </a:r>
                      <a:r>
                        <a:rPr lang="en-US" baseline="0" dirty="0" smtClean="0"/>
                        <a:t> Protocols</a:t>
                      </a:r>
                      <a:endParaRPr lang="en-US" dirty="0"/>
                    </a:p>
                  </a:txBody>
                  <a:tcPr/>
                </a:tc>
                <a:tc>
                  <a:txBody>
                    <a:bodyPr/>
                    <a:lstStyle/>
                    <a:p>
                      <a:r>
                        <a:rPr lang="en-US" dirty="0" smtClean="0"/>
                        <a:t>PUCT Staff Concern</a:t>
                      </a:r>
                      <a:endParaRPr lang="en-US" dirty="0"/>
                    </a:p>
                  </a:txBody>
                  <a:tcPr/>
                </a:tc>
                <a:tc>
                  <a:txBody>
                    <a:bodyPr/>
                    <a:lstStyle/>
                    <a:p>
                      <a:r>
                        <a:rPr lang="en-US" dirty="0" smtClean="0"/>
                        <a:t>NPRR209</a:t>
                      </a:r>
                      <a:endParaRPr lang="en-US" dirty="0"/>
                    </a:p>
                  </a:txBody>
                  <a:tcPr/>
                </a:tc>
              </a:tr>
              <a:tr h="724950">
                <a:tc>
                  <a:txBody>
                    <a:bodyPr/>
                    <a:lstStyle/>
                    <a:p>
                      <a:r>
                        <a:rPr lang="en-US" sz="1800" dirty="0" smtClean="0"/>
                        <a:t>Flows on CSCs and CREs posted by ERCOT in </a:t>
                      </a:r>
                      <a:r>
                        <a:rPr lang="en-US" sz="1800" dirty="0" smtClean="0">
                          <a:solidFill>
                            <a:srgbClr val="FF0000"/>
                          </a:solidFill>
                        </a:rPr>
                        <a:t>real-time</a:t>
                      </a:r>
                      <a:endParaRPr lang="en-US" dirty="0">
                        <a:solidFill>
                          <a:srgbClr val="FF0000"/>
                        </a:solidFill>
                      </a:endParaRPr>
                    </a:p>
                  </a:txBody>
                  <a:tcPr/>
                </a:tc>
                <a:tc>
                  <a:txBody>
                    <a:bodyPr/>
                    <a:lstStyle/>
                    <a:p>
                      <a:r>
                        <a:rPr lang="en-US" dirty="0" smtClean="0"/>
                        <a:t>Flows on all lines and transformers</a:t>
                      </a:r>
                      <a:r>
                        <a:rPr lang="en-US" baseline="0" dirty="0" smtClean="0"/>
                        <a:t> posted by ERCOT </a:t>
                      </a:r>
                      <a:r>
                        <a:rPr lang="en-US" baseline="0" dirty="0" smtClean="0">
                          <a:solidFill>
                            <a:srgbClr val="FF0000"/>
                          </a:solidFill>
                        </a:rPr>
                        <a:t>hourly</a:t>
                      </a:r>
                      <a:endParaRPr lang="en-US" dirty="0">
                        <a:solidFill>
                          <a:srgbClr val="FF0000"/>
                        </a:solidFill>
                      </a:endParaRPr>
                    </a:p>
                  </a:txBody>
                  <a:tcPr/>
                </a:tc>
                <a:tc>
                  <a:txBody>
                    <a:bodyPr/>
                    <a:lstStyle/>
                    <a:p>
                      <a:r>
                        <a:rPr lang="en-US" dirty="0" smtClean="0"/>
                        <a:t>Small</a:t>
                      </a:r>
                      <a:r>
                        <a:rPr lang="en-US" baseline="0" dirty="0" smtClean="0"/>
                        <a:t> subset of these flows may conflict with SR25.505</a:t>
                      </a:r>
                      <a:endParaRPr lang="en-US" dirty="0"/>
                    </a:p>
                  </a:txBody>
                  <a:tcPr/>
                </a:tc>
                <a:tc>
                  <a:txBody>
                    <a:bodyPr/>
                    <a:lstStyle/>
                    <a:p>
                      <a:r>
                        <a:rPr lang="en-US" dirty="0" smtClean="0">
                          <a:solidFill>
                            <a:srgbClr val="FF0000"/>
                          </a:solidFill>
                        </a:rPr>
                        <a:t>NO</a:t>
                      </a:r>
                      <a:r>
                        <a:rPr lang="en-US" baseline="0" dirty="0" smtClean="0"/>
                        <a:t> Flow posted by ERCOT for </a:t>
                      </a:r>
                      <a:r>
                        <a:rPr lang="en-US" baseline="0" dirty="0" smtClean="0">
                          <a:solidFill>
                            <a:srgbClr val="FF0000"/>
                          </a:solidFill>
                        </a:rPr>
                        <a:t>60 days</a:t>
                      </a:r>
                      <a:endParaRPr lang="en-US" dirty="0">
                        <a:solidFill>
                          <a:srgbClr val="FF0000"/>
                        </a:solidFill>
                      </a:endParaRPr>
                    </a:p>
                  </a:txBody>
                  <a:tcPr/>
                </a:tc>
              </a:tr>
              <a:tr h="724950">
                <a:tc>
                  <a:txBody>
                    <a:bodyPr/>
                    <a:lstStyle/>
                    <a:p>
                      <a:r>
                        <a:rPr lang="en-US" dirty="0" smtClean="0"/>
                        <a:t>Voltages not treated</a:t>
                      </a:r>
                      <a:r>
                        <a:rPr lang="en-US" baseline="0" dirty="0" smtClean="0"/>
                        <a:t> as Protected Info</a:t>
                      </a:r>
                      <a:endParaRPr lang="en-US" dirty="0"/>
                    </a:p>
                  </a:txBody>
                  <a:tcPr/>
                </a:tc>
                <a:tc>
                  <a:txBody>
                    <a:bodyPr/>
                    <a:lstStyle/>
                    <a:p>
                      <a:r>
                        <a:rPr lang="en-US" dirty="0" smtClean="0"/>
                        <a:t>Voltages posted by ERCOT </a:t>
                      </a:r>
                      <a:r>
                        <a:rPr lang="en-US" dirty="0" smtClean="0">
                          <a:solidFill>
                            <a:srgbClr val="FF0000"/>
                          </a:solidFill>
                        </a:rPr>
                        <a:t>hourly</a:t>
                      </a:r>
                      <a:endParaRPr lang="en-US" dirty="0">
                        <a:solidFill>
                          <a:srgbClr val="FF0000"/>
                        </a:solidFill>
                      </a:endParaRPr>
                    </a:p>
                  </a:txBody>
                  <a:tcPr/>
                </a:tc>
                <a:tc>
                  <a:txBody>
                    <a:bodyPr/>
                    <a:lstStyle/>
                    <a:p>
                      <a:r>
                        <a:rPr lang="en-US" dirty="0" smtClean="0"/>
                        <a:t>No concern</a:t>
                      </a:r>
                      <a:r>
                        <a:rPr lang="en-US" baseline="0" dirty="0" smtClean="0"/>
                        <a:t> specified</a:t>
                      </a:r>
                      <a:endParaRPr lang="en-US" dirty="0"/>
                    </a:p>
                  </a:txBody>
                  <a:tcPr/>
                </a:tc>
                <a:tc>
                  <a:txBody>
                    <a:bodyPr/>
                    <a:lstStyle/>
                    <a:p>
                      <a:r>
                        <a:rPr lang="en-US" dirty="0" smtClean="0">
                          <a:solidFill>
                            <a:srgbClr val="FF0000"/>
                          </a:solidFill>
                        </a:rPr>
                        <a:t>NO</a:t>
                      </a:r>
                      <a:r>
                        <a:rPr lang="en-US" dirty="0" smtClean="0"/>
                        <a:t> Voltage posted by ERCOT for </a:t>
                      </a:r>
                      <a:r>
                        <a:rPr lang="en-US" dirty="0" smtClean="0">
                          <a:solidFill>
                            <a:srgbClr val="FF0000"/>
                          </a:solidFill>
                        </a:rPr>
                        <a:t>60 days</a:t>
                      </a:r>
                      <a:endParaRPr lang="en-US" dirty="0">
                        <a:solidFill>
                          <a:srgbClr val="FF0000"/>
                        </a:solidFill>
                      </a:endParaRPr>
                    </a:p>
                  </a:txBody>
                  <a:tcPr/>
                </a:tc>
              </a:tr>
              <a:tr h="724950">
                <a:tc>
                  <a:txBody>
                    <a:bodyPr/>
                    <a:lstStyle/>
                    <a:p>
                      <a:r>
                        <a:rPr lang="en-US" dirty="0" smtClean="0"/>
                        <a:t>Tap Positions</a:t>
                      </a:r>
                      <a:r>
                        <a:rPr lang="en-US" baseline="0" dirty="0" smtClean="0"/>
                        <a:t> not treated as Protected Info</a:t>
                      </a:r>
                      <a:endParaRPr lang="en-US" dirty="0"/>
                    </a:p>
                  </a:txBody>
                  <a:tcPr/>
                </a:tc>
                <a:tc>
                  <a:txBody>
                    <a:bodyPr/>
                    <a:lstStyle/>
                    <a:p>
                      <a:r>
                        <a:rPr lang="en-US" dirty="0" smtClean="0"/>
                        <a:t>Tap</a:t>
                      </a:r>
                      <a:r>
                        <a:rPr lang="en-US" baseline="0" dirty="0" smtClean="0"/>
                        <a:t> Positions posted by ERCOT </a:t>
                      </a:r>
                      <a:r>
                        <a:rPr lang="en-US" baseline="0" dirty="0" smtClean="0">
                          <a:solidFill>
                            <a:srgbClr val="FF0000"/>
                          </a:solidFill>
                        </a:rPr>
                        <a:t>hourly</a:t>
                      </a:r>
                      <a:endParaRPr lang="en-US" dirty="0">
                        <a:solidFill>
                          <a:srgbClr val="FF0000"/>
                        </a:solidFill>
                      </a:endParaRPr>
                    </a:p>
                  </a:txBody>
                  <a:tcPr/>
                </a:tc>
                <a:tc>
                  <a:txBody>
                    <a:bodyPr/>
                    <a:lstStyle/>
                    <a:p>
                      <a:r>
                        <a:rPr lang="en-US" dirty="0" smtClean="0"/>
                        <a:t>No concern specified</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olidFill>
                            <a:srgbClr val="FF0000"/>
                          </a:solidFill>
                        </a:rPr>
                        <a:t>NO</a:t>
                      </a:r>
                      <a:r>
                        <a:rPr lang="en-US" dirty="0" smtClean="0"/>
                        <a:t> Tap Position posted by ERCOT for </a:t>
                      </a:r>
                      <a:r>
                        <a:rPr lang="en-US" dirty="0" smtClean="0">
                          <a:solidFill>
                            <a:srgbClr val="FF0000"/>
                          </a:solidFill>
                        </a:rPr>
                        <a:t>60 days</a:t>
                      </a:r>
                    </a:p>
                  </a:txBody>
                  <a:tcPr/>
                </a:tc>
              </a:tr>
            </a:tbl>
          </a:graphicData>
        </a:graphic>
      </p:graphicFrame>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Date Placeholder 3"/>
          <p:cNvSpPr>
            <a:spLocks noGrp="1"/>
          </p:cNvSpPr>
          <p:nvPr>
            <p:ph type="dt" sz="quarter" idx="10"/>
          </p:nvPr>
        </p:nvSpPr>
        <p:spPr>
          <a:noFill/>
        </p:spPr>
        <p:txBody>
          <a:bodyPr/>
          <a:lstStyle/>
          <a:p>
            <a:r>
              <a:rPr lang="en-US" smtClean="0"/>
              <a:t>May 6, 2010</a:t>
            </a:r>
          </a:p>
        </p:txBody>
      </p:sp>
      <p:sp>
        <p:nvSpPr>
          <p:cNvPr id="8195" name="Footer Placeholder 4"/>
          <p:cNvSpPr>
            <a:spLocks noGrp="1"/>
          </p:cNvSpPr>
          <p:nvPr>
            <p:ph type="ftr" sz="quarter" idx="11"/>
          </p:nvPr>
        </p:nvSpPr>
        <p:spPr>
          <a:noFill/>
        </p:spPr>
        <p:txBody>
          <a:bodyPr/>
          <a:lstStyle/>
          <a:p>
            <a:r>
              <a:rPr lang="en-US" smtClean="0"/>
              <a:t>Crescent Power, Inc.</a:t>
            </a:r>
          </a:p>
        </p:txBody>
      </p:sp>
      <p:sp>
        <p:nvSpPr>
          <p:cNvPr id="8196" name="Slide Number Placeholder 5"/>
          <p:cNvSpPr>
            <a:spLocks noGrp="1"/>
          </p:cNvSpPr>
          <p:nvPr>
            <p:ph type="sldNum" sz="quarter" idx="12"/>
          </p:nvPr>
        </p:nvSpPr>
        <p:spPr>
          <a:noFill/>
        </p:spPr>
        <p:txBody>
          <a:bodyPr/>
          <a:lstStyle/>
          <a:p>
            <a:fld id="{401B865E-BBD3-499E-84E8-5FD35B81703F}" type="slidenum">
              <a:rPr lang="en-US" smtClean="0"/>
              <a:pPr/>
              <a:t>6</a:t>
            </a:fld>
            <a:endParaRPr lang="en-US" smtClean="0"/>
          </a:p>
        </p:txBody>
      </p:sp>
      <p:sp>
        <p:nvSpPr>
          <p:cNvPr id="8197" name="Rectangle 2"/>
          <p:cNvSpPr>
            <a:spLocks noGrp="1" noChangeArrowheads="1"/>
          </p:cNvSpPr>
          <p:nvPr>
            <p:ph type="title"/>
          </p:nvPr>
        </p:nvSpPr>
        <p:spPr/>
        <p:txBody>
          <a:bodyPr/>
          <a:lstStyle/>
          <a:p>
            <a:pPr eaLnBrk="1" hangingPunct="1"/>
            <a:r>
              <a:rPr lang="en-US" smtClean="0"/>
              <a:t>NPRR 209 Overreaches</a:t>
            </a:r>
          </a:p>
        </p:txBody>
      </p:sp>
      <p:sp>
        <p:nvSpPr>
          <p:cNvPr id="44035" name="Rectangle 3"/>
          <p:cNvSpPr>
            <a:spLocks noGrp="1" noChangeArrowheads="1"/>
          </p:cNvSpPr>
          <p:nvPr>
            <p:ph type="body" idx="1"/>
          </p:nvPr>
        </p:nvSpPr>
        <p:spPr/>
        <p:txBody>
          <a:bodyPr/>
          <a:lstStyle/>
          <a:p>
            <a:pPr eaLnBrk="1" hangingPunct="1"/>
            <a:r>
              <a:rPr lang="en-US" sz="2000" smtClean="0"/>
              <a:t>NPRR209 would </a:t>
            </a:r>
            <a:r>
              <a:rPr lang="en-US" sz="2000" smtClean="0">
                <a:solidFill>
                  <a:srgbClr val="FF0000"/>
                </a:solidFill>
              </a:rPr>
              <a:t>prohibit</a:t>
            </a:r>
            <a:r>
              <a:rPr lang="en-US" sz="2000" smtClean="0"/>
              <a:t> ERCOT posting for 60 days information on transmission flows, transformer flows, voltages, and tap positions</a:t>
            </a:r>
          </a:p>
          <a:p>
            <a:pPr lvl="1" eaLnBrk="1" hangingPunct="1"/>
            <a:r>
              <a:rPr lang="en-US" sz="1600" smtClean="0"/>
              <a:t>Vast majority of this info has </a:t>
            </a:r>
            <a:r>
              <a:rPr lang="en-US" sz="1600" smtClean="0">
                <a:solidFill>
                  <a:srgbClr val="FF0000"/>
                </a:solidFill>
              </a:rPr>
              <a:t>nothing</a:t>
            </a:r>
            <a:r>
              <a:rPr lang="en-US" sz="1600" smtClean="0"/>
              <a:t> to do with determining Resource status or output </a:t>
            </a:r>
          </a:p>
          <a:p>
            <a:pPr lvl="1" eaLnBrk="1" hangingPunct="1"/>
            <a:r>
              <a:rPr lang="en-US" sz="1600" smtClean="0"/>
              <a:t>This info is </a:t>
            </a:r>
            <a:r>
              <a:rPr lang="en-US" sz="1600" smtClean="0">
                <a:solidFill>
                  <a:srgbClr val="FF0000"/>
                </a:solidFill>
              </a:rPr>
              <a:t>critically</a:t>
            </a:r>
            <a:r>
              <a:rPr lang="en-US" sz="1600" smtClean="0"/>
              <a:t> important for greater transparency into ERCOT operations of the grid and basis for dispatch and price determination</a:t>
            </a:r>
          </a:p>
          <a:p>
            <a:pPr eaLnBrk="1" hangingPunct="1"/>
            <a:r>
              <a:rPr lang="en-US" sz="2000" smtClean="0"/>
              <a:t>The case for redacting SE items to protect Resource output and status is weak</a:t>
            </a:r>
          </a:p>
          <a:p>
            <a:pPr lvl="1" eaLnBrk="1" hangingPunct="1"/>
            <a:r>
              <a:rPr lang="en-US" sz="1600" smtClean="0"/>
              <a:t>Resource output and status info is available commercially through third-party services for </a:t>
            </a:r>
            <a:r>
              <a:rPr lang="en-US" sz="1600" smtClean="0">
                <a:solidFill>
                  <a:srgbClr val="FF0066"/>
                </a:solidFill>
              </a:rPr>
              <a:t>numerous</a:t>
            </a:r>
            <a:r>
              <a:rPr lang="en-US" sz="1600" smtClean="0"/>
              <a:t> Resources much closer to real-time compared to the hourly posting of State Estimator results</a:t>
            </a:r>
          </a:p>
          <a:p>
            <a:pPr eaLnBrk="1" hangingPunct="1"/>
            <a:r>
              <a:rPr lang="en-US" sz="2000" smtClean="0"/>
              <a:t>Any information that is available in the market should not be considered as Protected Information nor should the posting of such information be unnecessarily delayed</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4035">
                                            <p:txEl>
                                              <p:pRg st="0" end="0"/>
                                            </p:txEl>
                                          </p:spTgt>
                                        </p:tgtEl>
                                        <p:attrNameLst>
                                          <p:attrName>style.visibility</p:attrName>
                                        </p:attrNameLst>
                                      </p:cBhvr>
                                      <p:to>
                                        <p:strVal val="visible"/>
                                      </p:to>
                                    </p:set>
                                    <p:animEffect transition="in" filter="fade">
                                      <p:cBhvr>
                                        <p:cTn id="7" dur="1000"/>
                                        <p:tgtEl>
                                          <p:spTgt spid="44035">
                                            <p:txEl>
                                              <p:pRg st="0" end="0"/>
                                            </p:txEl>
                                          </p:spTgt>
                                        </p:tgtEl>
                                      </p:cBhvr>
                                    </p:animEffect>
                                  </p:childTnLst>
                                  <p:subTnLst>
                                    <p:animClr clrSpc="rgb" dir="cw">
                                      <p:cBhvr override="childStyle">
                                        <p:cTn dur="1" fill="hold" display="0" masterRel="nextClick" afterEffect="1"/>
                                        <p:tgtEl>
                                          <p:spTgt spid="44035">
                                            <p:txEl>
                                              <p:pRg st="0" end="0"/>
                                            </p:txEl>
                                          </p:spTgt>
                                        </p:tgtEl>
                                        <p:attrNameLst>
                                          <p:attrName>ppt_c</p:attrName>
                                        </p:attrNameLst>
                                      </p:cBhvr>
                                      <p:to>
                                        <a:srgbClr val="DDDDDD"/>
                                      </p:to>
                                    </p:animClr>
                                  </p:subTnLst>
                                </p:cTn>
                              </p:par>
                              <p:par>
                                <p:cTn id="8" presetID="10" presetClass="entr" presetSubtype="0" fill="hold" grpId="0" nodeType="withEffect">
                                  <p:stCondLst>
                                    <p:cond delay="0"/>
                                  </p:stCondLst>
                                  <p:childTnLst>
                                    <p:set>
                                      <p:cBhvr>
                                        <p:cTn id="9" dur="1" fill="hold">
                                          <p:stCondLst>
                                            <p:cond delay="0"/>
                                          </p:stCondLst>
                                        </p:cTn>
                                        <p:tgtEl>
                                          <p:spTgt spid="44035">
                                            <p:txEl>
                                              <p:pRg st="1" end="1"/>
                                            </p:txEl>
                                          </p:spTgt>
                                        </p:tgtEl>
                                        <p:attrNameLst>
                                          <p:attrName>style.visibility</p:attrName>
                                        </p:attrNameLst>
                                      </p:cBhvr>
                                      <p:to>
                                        <p:strVal val="visible"/>
                                      </p:to>
                                    </p:set>
                                    <p:animEffect transition="in" filter="fade">
                                      <p:cBhvr>
                                        <p:cTn id="10" dur="1000"/>
                                        <p:tgtEl>
                                          <p:spTgt spid="44035">
                                            <p:txEl>
                                              <p:pRg st="1" end="1"/>
                                            </p:txEl>
                                          </p:spTgt>
                                        </p:tgtEl>
                                      </p:cBhvr>
                                    </p:animEffect>
                                  </p:childTnLst>
                                  <p:subTnLst>
                                    <p:animClr clrSpc="rgb" dir="cw">
                                      <p:cBhvr override="childStyle">
                                        <p:cTn dur="1" fill="hold" display="0" masterRel="nextClick" afterEffect="1"/>
                                        <p:tgtEl>
                                          <p:spTgt spid="44035">
                                            <p:txEl>
                                              <p:pRg st="1" end="1"/>
                                            </p:txEl>
                                          </p:spTgt>
                                        </p:tgtEl>
                                        <p:attrNameLst>
                                          <p:attrName>ppt_c</p:attrName>
                                        </p:attrNameLst>
                                      </p:cBhvr>
                                      <p:to>
                                        <a:srgbClr val="DDDDDD"/>
                                      </p:to>
                                    </p:animClr>
                                  </p:subTnLst>
                                </p:cTn>
                              </p:par>
                              <p:par>
                                <p:cTn id="11" presetID="10" presetClass="entr" presetSubtype="0" fill="hold" grpId="0" nodeType="withEffect">
                                  <p:stCondLst>
                                    <p:cond delay="0"/>
                                  </p:stCondLst>
                                  <p:childTnLst>
                                    <p:set>
                                      <p:cBhvr>
                                        <p:cTn id="12" dur="1" fill="hold">
                                          <p:stCondLst>
                                            <p:cond delay="0"/>
                                          </p:stCondLst>
                                        </p:cTn>
                                        <p:tgtEl>
                                          <p:spTgt spid="44035">
                                            <p:txEl>
                                              <p:pRg st="2" end="2"/>
                                            </p:txEl>
                                          </p:spTgt>
                                        </p:tgtEl>
                                        <p:attrNameLst>
                                          <p:attrName>style.visibility</p:attrName>
                                        </p:attrNameLst>
                                      </p:cBhvr>
                                      <p:to>
                                        <p:strVal val="visible"/>
                                      </p:to>
                                    </p:set>
                                    <p:animEffect transition="in" filter="fade">
                                      <p:cBhvr>
                                        <p:cTn id="13" dur="1000"/>
                                        <p:tgtEl>
                                          <p:spTgt spid="44035">
                                            <p:txEl>
                                              <p:pRg st="2" end="2"/>
                                            </p:txEl>
                                          </p:spTgt>
                                        </p:tgtEl>
                                      </p:cBhvr>
                                    </p:animEffect>
                                  </p:childTnLst>
                                  <p:subTnLst>
                                    <p:animClr clrSpc="rgb" dir="cw">
                                      <p:cBhvr override="childStyle">
                                        <p:cTn dur="1" fill="hold" display="0" masterRel="nextClick" afterEffect="1"/>
                                        <p:tgtEl>
                                          <p:spTgt spid="44035">
                                            <p:txEl>
                                              <p:pRg st="2" end="2"/>
                                            </p:txEl>
                                          </p:spTgt>
                                        </p:tgtEl>
                                        <p:attrNameLst>
                                          <p:attrName>ppt_c</p:attrName>
                                        </p:attrNameLst>
                                      </p:cBhvr>
                                      <p:to>
                                        <a:srgbClr val="DDDDDD"/>
                                      </p:to>
                                    </p:animClr>
                                  </p:sub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4035">
                                            <p:txEl>
                                              <p:pRg st="3" end="3"/>
                                            </p:txEl>
                                          </p:spTgt>
                                        </p:tgtEl>
                                        <p:attrNameLst>
                                          <p:attrName>style.visibility</p:attrName>
                                        </p:attrNameLst>
                                      </p:cBhvr>
                                      <p:to>
                                        <p:strVal val="visible"/>
                                      </p:to>
                                    </p:set>
                                    <p:animEffect transition="in" filter="fade">
                                      <p:cBhvr>
                                        <p:cTn id="18" dur="1000"/>
                                        <p:tgtEl>
                                          <p:spTgt spid="44035">
                                            <p:txEl>
                                              <p:pRg st="3" end="3"/>
                                            </p:txEl>
                                          </p:spTgt>
                                        </p:tgtEl>
                                      </p:cBhvr>
                                    </p:animEffect>
                                  </p:childTnLst>
                                  <p:subTnLst>
                                    <p:animClr clrSpc="rgb" dir="cw">
                                      <p:cBhvr override="childStyle">
                                        <p:cTn dur="1" fill="hold" display="0" masterRel="nextClick" afterEffect="1"/>
                                        <p:tgtEl>
                                          <p:spTgt spid="44035">
                                            <p:txEl>
                                              <p:pRg st="3" end="3"/>
                                            </p:txEl>
                                          </p:spTgt>
                                        </p:tgtEl>
                                        <p:attrNameLst>
                                          <p:attrName>ppt_c</p:attrName>
                                        </p:attrNameLst>
                                      </p:cBhvr>
                                      <p:to>
                                        <a:srgbClr val="DDDDDD"/>
                                      </p:to>
                                    </p:animClr>
                                  </p:subTnLst>
                                </p:cTn>
                              </p:par>
                              <p:par>
                                <p:cTn id="19" presetID="10" presetClass="entr" presetSubtype="0" fill="hold" grpId="0" nodeType="withEffect">
                                  <p:stCondLst>
                                    <p:cond delay="0"/>
                                  </p:stCondLst>
                                  <p:childTnLst>
                                    <p:set>
                                      <p:cBhvr>
                                        <p:cTn id="20" dur="1" fill="hold">
                                          <p:stCondLst>
                                            <p:cond delay="0"/>
                                          </p:stCondLst>
                                        </p:cTn>
                                        <p:tgtEl>
                                          <p:spTgt spid="44035">
                                            <p:txEl>
                                              <p:pRg st="4" end="4"/>
                                            </p:txEl>
                                          </p:spTgt>
                                        </p:tgtEl>
                                        <p:attrNameLst>
                                          <p:attrName>style.visibility</p:attrName>
                                        </p:attrNameLst>
                                      </p:cBhvr>
                                      <p:to>
                                        <p:strVal val="visible"/>
                                      </p:to>
                                    </p:set>
                                    <p:animEffect transition="in" filter="fade">
                                      <p:cBhvr>
                                        <p:cTn id="21" dur="1000"/>
                                        <p:tgtEl>
                                          <p:spTgt spid="44035">
                                            <p:txEl>
                                              <p:pRg st="4" end="4"/>
                                            </p:txEl>
                                          </p:spTgt>
                                        </p:tgtEl>
                                      </p:cBhvr>
                                    </p:animEffect>
                                  </p:childTnLst>
                                  <p:subTnLst>
                                    <p:animClr clrSpc="rgb" dir="cw">
                                      <p:cBhvr override="childStyle">
                                        <p:cTn dur="1" fill="hold" display="0" masterRel="nextClick" afterEffect="1"/>
                                        <p:tgtEl>
                                          <p:spTgt spid="44035">
                                            <p:txEl>
                                              <p:pRg st="4" end="4"/>
                                            </p:txEl>
                                          </p:spTgt>
                                        </p:tgtEl>
                                        <p:attrNameLst>
                                          <p:attrName>ppt_c</p:attrName>
                                        </p:attrNameLst>
                                      </p:cBhvr>
                                      <p:to>
                                        <a:srgbClr val="DDDDDD"/>
                                      </p:to>
                                    </p:animClr>
                                  </p:sub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44035">
                                            <p:txEl>
                                              <p:pRg st="5" end="5"/>
                                            </p:txEl>
                                          </p:spTgt>
                                        </p:tgtEl>
                                        <p:attrNameLst>
                                          <p:attrName>style.visibility</p:attrName>
                                        </p:attrNameLst>
                                      </p:cBhvr>
                                      <p:to>
                                        <p:strVal val="visible"/>
                                      </p:to>
                                    </p:set>
                                    <p:animEffect transition="in" filter="fade">
                                      <p:cBhvr>
                                        <p:cTn id="26" dur="1000"/>
                                        <p:tgtEl>
                                          <p:spTgt spid="44035">
                                            <p:txEl>
                                              <p:pRg st="5" end="5"/>
                                            </p:txEl>
                                          </p:spTgt>
                                        </p:tgtEl>
                                      </p:cBhvr>
                                    </p:animEffect>
                                  </p:childTnLst>
                                  <p:subTnLst>
                                    <p:animClr clrSpc="rgb" dir="cw">
                                      <p:cBhvr override="childStyle">
                                        <p:cTn dur="1" fill="hold" display="0" masterRel="nextClick" afterEffect="1"/>
                                        <p:tgtEl>
                                          <p:spTgt spid="44035">
                                            <p:txEl>
                                              <p:pRg st="5" end="5"/>
                                            </p:txEl>
                                          </p:spTgt>
                                        </p:tgtEl>
                                        <p:attrNameLst>
                                          <p:attrName>ppt_c</p:attrName>
                                        </p:attrNameLst>
                                      </p:cBhvr>
                                      <p:to>
                                        <a:srgbClr val="DDDDDD"/>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smtClean="0"/>
              <a:t>Reasons to Reject NPRR 209</a:t>
            </a:r>
          </a:p>
        </p:txBody>
      </p:sp>
      <p:sp>
        <p:nvSpPr>
          <p:cNvPr id="3" name="Content Placeholder 2"/>
          <p:cNvSpPr>
            <a:spLocks noGrp="1"/>
          </p:cNvSpPr>
          <p:nvPr>
            <p:ph idx="1"/>
          </p:nvPr>
        </p:nvSpPr>
        <p:spPr/>
        <p:txBody>
          <a:bodyPr/>
          <a:lstStyle/>
          <a:p>
            <a:pPr>
              <a:defRPr/>
            </a:pPr>
            <a:r>
              <a:rPr lang="en-US" sz="2000" dirty="0" smtClean="0"/>
              <a:t>Commission Staff Comments:</a:t>
            </a:r>
          </a:p>
          <a:p>
            <a:pPr lvl="1">
              <a:defRPr/>
            </a:pPr>
            <a:r>
              <a:rPr lang="en-US" sz="1800" dirty="0" smtClean="0">
                <a:ea typeface="+mn-ea"/>
              </a:rPr>
              <a:t>“Although NPRR209 would bring paragraphs (4)(b) and (4)(d) of Section 6.5.7.1.13 into compliance with PUC S</a:t>
            </a:r>
            <a:r>
              <a:rPr lang="en-US" sz="1800" cap="small" dirty="0" smtClean="0">
                <a:ea typeface="+mn-ea"/>
              </a:rPr>
              <a:t>ubst</a:t>
            </a:r>
            <a:r>
              <a:rPr lang="en-US" sz="1800" dirty="0" smtClean="0">
                <a:ea typeface="+mn-ea"/>
              </a:rPr>
              <a:t>. R. 25.505(f)(3)(B), it may also eliminate the disclosure of other information not prohibited by PUC S</a:t>
            </a:r>
            <a:r>
              <a:rPr lang="en-US" sz="1800" cap="small" dirty="0" smtClean="0">
                <a:ea typeface="+mn-ea"/>
              </a:rPr>
              <a:t>ubst</a:t>
            </a:r>
            <a:r>
              <a:rPr lang="en-US" sz="1800" dirty="0" smtClean="0">
                <a:ea typeface="+mn-ea"/>
              </a:rPr>
              <a:t>. R. 25.505(f)(3)(B).”</a:t>
            </a:r>
          </a:p>
          <a:p>
            <a:pPr>
              <a:defRPr/>
            </a:pPr>
            <a:endParaRPr lang="en-US" sz="2000" dirty="0" smtClean="0"/>
          </a:p>
          <a:p>
            <a:pPr>
              <a:defRPr/>
            </a:pPr>
            <a:r>
              <a:rPr lang="en-US" sz="2000" dirty="0" smtClean="0"/>
              <a:t>Approval of NPRR209 is not the only way to bring the protocols into compliance with the Substantive Rules if the Commission deems it necessary</a:t>
            </a:r>
          </a:p>
          <a:p>
            <a:pPr>
              <a:buFont typeface="Wingdings" pitchFamily="2" charset="2"/>
              <a:buNone/>
              <a:defRPr/>
            </a:pPr>
            <a:endParaRPr lang="en-US" dirty="0"/>
          </a:p>
        </p:txBody>
      </p:sp>
      <p:sp>
        <p:nvSpPr>
          <p:cNvPr id="9220" name="Date Placeholder 3"/>
          <p:cNvSpPr>
            <a:spLocks noGrp="1"/>
          </p:cNvSpPr>
          <p:nvPr>
            <p:ph type="dt" sz="quarter" idx="10"/>
          </p:nvPr>
        </p:nvSpPr>
        <p:spPr>
          <a:noFill/>
        </p:spPr>
        <p:txBody>
          <a:bodyPr/>
          <a:lstStyle/>
          <a:p>
            <a:r>
              <a:rPr lang="en-US" smtClean="0"/>
              <a:t>May 6, 2010</a:t>
            </a:r>
          </a:p>
        </p:txBody>
      </p:sp>
      <p:sp>
        <p:nvSpPr>
          <p:cNvPr id="9221" name="Footer Placeholder 4"/>
          <p:cNvSpPr>
            <a:spLocks noGrp="1"/>
          </p:cNvSpPr>
          <p:nvPr>
            <p:ph type="ftr" sz="quarter" idx="11"/>
          </p:nvPr>
        </p:nvSpPr>
        <p:spPr>
          <a:noFill/>
        </p:spPr>
        <p:txBody>
          <a:bodyPr/>
          <a:lstStyle/>
          <a:p>
            <a:r>
              <a:rPr lang="en-US" smtClean="0"/>
              <a:t>Crescent Power, Inc.</a:t>
            </a:r>
          </a:p>
        </p:txBody>
      </p:sp>
      <p:sp>
        <p:nvSpPr>
          <p:cNvPr id="9222" name="Slide Number Placeholder 5"/>
          <p:cNvSpPr>
            <a:spLocks noGrp="1"/>
          </p:cNvSpPr>
          <p:nvPr>
            <p:ph type="sldNum" sz="quarter" idx="12"/>
          </p:nvPr>
        </p:nvSpPr>
        <p:spPr>
          <a:noFill/>
        </p:spPr>
        <p:txBody>
          <a:bodyPr/>
          <a:lstStyle/>
          <a:p>
            <a:fld id="{41D5F5ED-6A4B-4964-919E-3EE111E664FD}" type="slidenum">
              <a:rPr lang="en-US" smtClean="0"/>
              <a:pPr/>
              <a:t>7</a:t>
            </a:fld>
            <a:endParaRPr lang="en-US" smtClean="0"/>
          </a:p>
        </p:txBody>
      </p:sp>
    </p:spTree>
  </p:cSld>
  <p:clrMapOvr>
    <a:masterClrMapping/>
  </p:clrMapOvr>
  <p:transition/>
</p:sld>
</file>

<file path=ppt/theme/theme1.xml><?xml version="1.0" encoding="utf-8"?>
<a:theme xmlns:a="http://schemas.openxmlformats.org/drawingml/2006/main" name="Level">
  <a:themeElements>
    <a:clrScheme name="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fontScheme name="Level">
      <a:majorFont>
        <a:latin typeface="Garamond"/>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Level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Level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Level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Level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Level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Level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Le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12138</TotalTime>
  <Words>660</Words>
  <Application>Microsoft Office PowerPoint</Application>
  <PresentationFormat>On-screen Show (4:3)</PresentationFormat>
  <Paragraphs>76</Paragraphs>
  <Slides>7</Slides>
  <Notes>4</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Level</vt:lpstr>
      <vt:lpstr>Reasons to Reject NPRR209</vt:lpstr>
      <vt:lpstr>Reasons to Reject NPRR 209</vt:lpstr>
      <vt:lpstr>Transparency is Important</vt:lpstr>
      <vt:lpstr>Less Transparency than Zonal!?</vt:lpstr>
      <vt:lpstr>Data Transparency Now and Later</vt:lpstr>
      <vt:lpstr>NPRR 209 Overreaches</vt:lpstr>
      <vt:lpstr>Reasons to Reject NPRR 209</vt:lpstr>
    </vt:vector>
  </TitlesOfParts>
  <Company>Lower Colorado River Authority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Locational Marginal Pricing: The Texas Nodal Market</dc:title>
  <dc:creator>ssiddiqi</dc:creator>
  <cp:lastModifiedBy>balbracht</cp:lastModifiedBy>
  <cp:revision>299</cp:revision>
  <dcterms:created xsi:type="dcterms:W3CDTF">2006-07-23T21:38:03Z</dcterms:created>
  <dcterms:modified xsi:type="dcterms:W3CDTF">2010-04-30T19:48:25Z</dcterms:modified>
</cp:coreProperties>
</file>